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391" r:id="rId7"/>
    <p:sldId id="412" r:id="rId8"/>
    <p:sldId id="390" r:id="rId9"/>
    <p:sldId id="386" r:id="rId10"/>
    <p:sldId id="413" r:id="rId11"/>
    <p:sldId id="414" r:id="rId12"/>
    <p:sldId id="408" r:id="rId13"/>
    <p:sldId id="411" r:id="rId14"/>
    <p:sldId id="415" r:id="rId15"/>
    <p:sldId id="416" r:id="rId16"/>
    <p:sldId id="30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838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75711" autoAdjust="0"/>
  </p:normalViewPr>
  <p:slideViewPr>
    <p:cSldViewPr>
      <p:cViewPr varScale="1">
        <p:scale>
          <a:sx n="55" d="100"/>
          <a:sy n="55" d="100"/>
        </p:scale>
        <p:origin x="-19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r">
              <a:defRPr sz="1200"/>
            </a:lvl1pPr>
          </a:lstStyle>
          <a:p>
            <a:fld id="{FEB96829-6F97-4370-AE5A-DA67D396FD0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1" rIns="93163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3" tIns="46581" rIns="93163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r">
              <a:defRPr sz="1200"/>
            </a:lvl1pPr>
          </a:lstStyle>
          <a:p>
            <a:fld id="{F02EB90B-1F32-4C9F-98C9-489C4D33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4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endParaRPr lang="en-US" u="none" baseline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2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en-US" altLang="en-US" sz="1200" b="0" dirty="0" smtClean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1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en-US" altLang="en-US" sz="1200" b="0" dirty="0" smtClean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1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en-US" altLang="en-US" sz="1200" b="0" dirty="0" smtClean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1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5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1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aseline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54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1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1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1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EB90B-1F32-4C9F-98C9-489C4D333B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1E46B-CBB9-4B85-B0D1-91DD50CE438E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05B0-E7E4-41C7-B5C1-B42DBDD14843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-12700"/>
            <a:ext cx="2133600" cy="365125"/>
          </a:xfrm>
        </p:spPr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3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8DBD-C652-4C83-B419-0777FD603F49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6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2EF7-B698-4E0D-B64A-7A1A2647AA8B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AB1D-1C37-419E-B59D-642C7AD6B89C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DAB5-3128-4C86-AD03-C7598FA62F3C}" type="datetime1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CC5E-E336-4462-9802-730E3C51B7B9}" type="datetime1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1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BBA8-7BE2-456E-BEE6-039DABACAAA7}" type="datetime1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148E-E96B-4B1D-8829-B9038DAB783B}" type="datetime1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1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1522-DF9D-4F54-84C3-0E97AAFB2201}" type="datetime1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0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48F-8F2C-454B-BF16-5E6CA77796C5}" type="datetime1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7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B2D4-9397-4808-9ED5-F294DF5A87E0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B471-EBB4-4D81-9EA6-902E33AD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2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am.Hall@dot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hmsa.dot.gov/pipeline/safety-awareness-and-outreach/excavator-enforcemen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Federal Excavation Enforcement Rule</a:t>
            </a:r>
            <a:endParaRPr lang="en-US" sz="36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914400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2016 Joint States Meeting</a:t>
            </a: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September 28, 2016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228600" y="182563"/>
            <a:ext cx="9525000" cy="7318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 smtClean="0"/>
              <a:t>General Observations</a:t>
            </a:r>
          </a:p>
          <a:p>
            <a:pPr>
              <a:defRPr/>
            </a:pPr>
            <a:endParaRPr lang="en-US" sz="36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838200"/>
            <a:ext cx="8991601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altLang="en-US" sz="2400" dirty="0" smtClean="0"/>
          </a:p>
          <a:p>
            <a:pPr marL="457200" lvl="1" indent="0">
              <a:buNone/>
            </a:pPr>
            <a:r>
              <a:rPr lang="en-US" sz="2400" b="1" dirty="0" smtClean="0"/>
              <a:t> </a:t>
            </a:r>
            <a:endParaRPr lang="en-US" sz="2400" dirty="0"/>
          </a:p>
          <a:p>
            <a:pPr marL="457200" lvl="1" indent="0">
              <a:spcBef>
                <a:spcPts val="0"/>
              </a:spcBef>
              <a:buNone/>
            </a:pPr>
            <a:endParaRPr lang="en-US" alt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en-US" dirty="0" smtClean="0"/>
              <a:t>When PHMSA published the ANPRM in 2009, there were </a:t>
            </a:r>
            <a:r>
              <a:rPr lang="en-US" u="sng" dirty="0" smtClean="0"/>
              <a:t>nine</a:t>
            </a:r>
            <a:r>
              <a:rPr lang="en-US" dirty="0" smtClean="0"/>
              <a:t> states with no enforcement authority; there are currently </a:t>
            </a:r>
            <a:r>
              <a:rPr lang="en-US" u="sng" dirty="0" smtClean="0"/>
              <a:t>four</a:t>
            </a:r>
            <a:r>
              <a:rPr lang="en-US" dirty="0" smtClean="0"/>
              <a:t> states with no enforcement authority</a:t>
            </a:r>
          </a:p>
          <a:p>
            <a:r>
              <a:rPr lang="en-US" dirty="0" smtClean="0"/>
              <a:t>States have been extremely cooperative and want to have adequate enforcement programs</a:t>
            </a:r>
          </a:p>
          <a:p>
            <a:r>
              <a:rPr lang="en-US" dirty="0" smtClean="0"/>
              <a:t>States view the evaluation checklist as generally fair and sufficient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33400" y="258763"/>
            <a:ext cx="8229600" cy="7318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 smtClean="0"/>
              <a:t>What if Your State’s Enforcement Program is Deemed Inadequate?</a:t>
            </a:r>
          </a:p>
          <a:p>
            <a:pPr>
              <a:defRPr/>
            </a:pPr>
            <a:endParaRPr lang="en-US" sz="36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838200"/>
            <a:ext cx="8991601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altLang="en-US" sz="2400" dirty="0" smtClean="0"/>
          </a:p>
          <a:p>
            <a:pPr marL="457200" lvl="1" indent="0">
              <a:buNone/>
            </a:pPr>
            <a:r>
              <a:rPr lang="en-US" sz="2400" b="1" dirty="0" smtClean="0"/>
              <a:t> </a:t>
            </a:r>
            <a:endParaRPr lang="en-US" sz="2400" dirty="0"/>
          </a:p>
          <a:p>
            <a:pPr marL="457200" lvl="1" indent="0">
              <a:spcBef>
                <a:spcPts val="0"/>
              </a:spcBef>
              <a:buNone/>
            </a:pPr>
            <a:endParaRPr lang="en-US" alt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dirty="0" smtClean="0"/>
              <a:t>Use the checklist (and associated guidance) as a road map to improvement</a:t>
            </a:r>
          </a:p>
          <a:p>
            <a:r>
              <a:rPr lang="en-US" dirty="0" smtClean="0"/>
              <a:t>PHMSA is offering support to states</a:t>
            </a:r>
          </a:p>
          <a:p>
            <a:pPr lvl="1"/>
            <a:r>
              <a:rPr lang="en-US" dirty="0" smtClean="0"/>
              <a:t>Letters of support</a:t>
            </a:r>
          </a:p>
          <a:p>
            <a:pPr lvl="1"/>
            <a:r>
              <a:rPr lang="en-US" dirty="0" smtClean="0"/>
              <a:t>Review of proposed legislation</a:t>
            </a:r>
          </a:p>
          <a:p>
            <a:pPr lvl="1"/>
            <a:r>
              <a:rPr lang="en-US" dirty="0" smtClean="0"/>
              <a:t>Education of stakeholders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9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33400" y="76200"/>
            <a:ext cx="8229600" cy="7318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 smtClean="0"/>
              <a:t>PHMSA’s Approach to Federal Enforcement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838200"/>
            <a:ext cx="8991601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altLang="en-US" sz="2400" dirty="0" smtClean="0"/>
          </a:p>
          <a:p>
            <a:pPr marL="457200" lvl="1" indent="0">
              <a:buNone/>
            </a:pPr>
            <a:r>
              <a:rPr lang="en-US" sz="2400" b="1" dirty="0" smtClean="0"/>
              <a:t> </a:t>
            </a:r>
            <a:endParaRPr lang="en-US" sz="2400" dirty="0"/>
          </a:p>
          <a:p>
            <a:pPr marL="457200" lvl="1" indent="0">
              <a:spcBef>
                <a:spcPts val="0"/>
              </a:spcBef>
              <a:buNone/>
            </a:pPr>
            <a:endParaRPr lang="en-US" alt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General philosophy: </a:t>
            </a:r>
          </a:p>
          <a:p>
            <a:pPr lvl="1"/>
            <a:r>
              <a:rPr lang="en-US" dirty="0" smtClean="0"/>
              <a:t>Strategic and targeted enforcement on a limited basis; federal authority should be considered “backstop”</a:t>
            </a:r>
          </a:p>
          <a:p>
            <a:pPr lvl="1"/>
            <a:r>
              <a:rPr lang="en-US" dirty="0" smtClean="0"/>
              <a:t>Primary goal: encourage change in State behavior (states should enforce their own laws)</a:t>
            </a:r>
          </a:p>
          <a:p>
            <a:pPr lvl="1"/>
            <a:r>
              <a:rPr lang="en-US" dirty="0" smtClean="0"/>
              <a:t>PHMSA will enforce 49 CFR 196 (PHMSA cannot enforce state laws)</a:t>
            </a:r>
          </a:p>
          <a:p>
            <a:pPr lvl="1"/>
            <a:r>
              <a:rPr lang="en-US" dirty="0" smtClean="0"/>
              <a:t>PHMSA cannot enforce in states with adequate programs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4389" y="1524000"/>
            <a:ext cx="8229600" cy="2590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dirty="0" smtClean="0">
                <a:latin typeface="+mn-lt"/>
              </a:rPr>
              <a:t>Thank You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Sam Hall</a:t>
            </a:r>
          </a:p>
          <a:p>
            <a:pPr>
              <a:defRPr/>
            </a:pPr>
            <a:r>
              <a:rPr lang="en-US" sz="2400" dirty="0" smtClean="0">
                <a:latin typeface="+mn-lt"/>
              </a:rPr>
              <a:t>(804) 239-9283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  <a:hlinkClick r:id="rId4"/>
              </a:rPr>
              <a:t>Sam.Hall@dot.gov</a:t>
            </a:r>
            <a:r>
              <a:rPr lang="en-US" sz="2400" dirty="0" smtClean="0">
                <a:latin typeface="+mn-lt"/>
              </a:rPr>
              <a:t> </a:t>
            </a:r>
            <a:br>
              <a:rPr lang="en-US" sz="2400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endParaRPr lang="en-US" sz="3200" noProof="1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9"/>
            <a:ext cx="9144000" cy="6858000"/>
          </a:xfrm>
          <a:prstGeom prst="rect">
            <a:avLst/>
          </a:prstGeom>
        </p:spPr>
      </p:pic>
      <p:sp>
        <p:nvSpPr>
          <p:cNvPr id="3" name="Title 5"/>
          <p:cNvSpPr txBox="1">
            <a:spLocks/>
          </p:cNvSpPr>
          <p:nvPr/>
        </p:nvSpPr>
        <p:spPr>
          <a:xfrm>
            <a:off x="457200" y="457200"/>
            <a:ext cx="8229600" cy="731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 smtClean="0"/>
              <a:t>Presentation Overview</a:t>
            </a:r>
            <a:endParaRPr lang="en-US" sz="3400" b="1" dirty="0" smtClean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2450" y="1261418"/>
            <a:ext cx="8229600" cy="4529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/>
            <a:r>
              <a:rPr lang="en-US" altLang="en-US" b="1" dirty="0" smtClean="0"/>
              <a:t>Brief review of the purpose of the excavation enforcement rule (what it is and what it is not)</a:t>
            </a:r>
          </a:p>
          <a:p>
            <a:pPr marL="381000" indent="-381000"/>
            <a:r>
              <a:rPr lang="en-US" altLang="en-US" b="1" dirty="0" smtClean="0"/>
              <a:t>Review of the rule website</a:t>
            </a:r>
            <a:endParaRPr lang="en-US" altLang="en-US" b="1" dirty="0"/>
          </a:p>
          <a:p>
            <a:pPr marL="381000" indent="-381000"/>
            <a:r>
              <a:rPr lang="en-US" altLang="en-US" b="1" dirty="0" smtClean="0"/>
              <a:t>Status of PHMSA’s evaluations of state enforcement programs to date</a:t>
            </a:r>
          </a:p>
          <a:p>
            <a:pPr marL="381000" indent="-381000"/>
            <a:r>
              <a:rPr lang="en-US" altLang="en-US" b="1" dirty="0" smtClean="0"/>
              <a:t>General observations from PHMSA’s evaluations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49"/>
            <a:ext cx="9144000" cy="68580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PHMSA’s goal</a:t>
            </a:r>
            <a:r>
              <a:rPr lang="en-US" dirty="0" smtClean="0"/>
              <a:t>: to encourage states to enforce their own damage prevention laws</a:t>
            </a:r>
          </a:p>
          <a:p>
            <a:r>
              <a:rPr lang="en-US" dirty="0" smtClean="0"/>
              <a:t>49 CFR 198.51 – 198.63 (evaluation of state damage prevention law enforcement programs)</a:t>
            </a:r>
          </a:p>
          <a:p>
            <a:pPr lvl="1"/>
            <a:r>
              <a:rPr lang="en-US" dirty="0" smtClean="0"/>
              <a:t>Seven (7) criteria</a:t>
            </a:r>
          </a:p>
          <a:p>
            <a:r>
              <a:rPr lang="en-US" dirty="0"/>
              <a:t>49 CFR 196 </a:t>
            </a:r>
            <a:r>
              <a:rPr lang="en-US" dirty="0" smtClean="0"/>
              <a:t>(protection of underground pipelines from excavation activity)</a:t>
            </a:r>
          </a:p>
          <a:p>
            <a:pPr lvl="1"/>
            <a:r>
              <a:rPr lang="en-US" dirty="0" smtClean="0"/>
              <a:t>The federal safety standard applicable to excavators</a:t>
            </a:r>
          </a:p>
          <a:p>
            <a:r>
              <a:rPr lang="en-US" dirty="0" smtClean="0"/>
              <a:t>PHMSA has enforcement authority over excavators </a:t>
            </a:r>
            <a:r>
              <a:rPr lang="en-US" u="sng" dirty="0" smtClean="0"/>
              <a:t>only</a:t>
            </a:r>
            <a:r>
              <a:rPr lang="en-US" dirty="0" smtClean="0"/>
              <a:t> in states with inadequate enforcement programs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3</a:t>
            </a:fld>
            <a:endParaRPr lang="en-US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57200" y="7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066800" y="228600"/>
            <a:ext cx="7010400" cy="609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 smtClean="0"/>
              <a:t>Review of the Rule</a:t>
            </a:r>
          </a:p>
        </p:txBody>
      </p:sp>
    </p:spTree>
    <p:extLst>
      <p:ext uri="{BB962C8B-B14F-4D97-AF65-F5344CB8AC3E}">
        <p14:creationId xmlns:p14="http://schemas.microsoft.com/office/powerpoint/2010/main" val="57032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49"/>
            <a:ext cx="9144000" cy="68580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181600"/>
          </a:xfrm>
        </p:spPr>
        <p:txBody>
          <a:bodyPr/>
          <a:lstStyle/>
          <a:p>
            <a:r>
              <a:rPr lang="en-US" dirty="0" smtClean="0"/>
              <a:t>An attempt to create a national one-call law</a:t>
            </a:r>
          </a:p>
          <a:p>
            <a:r>
              <a:rPr lang="en-US" dirty="0" smtClean="0"/>
              <a:t>A takeover of state damage prevention programs</a:t>
            </a:r>
          </a:p>
          <a:p>
            <a:r>
              <a:rPr lang="en-US" dirty="0" smtClean="0"/>
              <a:t>An attempt to nullify state damage prevention laws</a:t>
            </a:r>
          </a:p>
          <a:p>
            <a:r>
              <a:rPr lang="en-US" dirty="0" smtClean="0"/>
              <a:t>An attempt to establish a large federal enforcement regime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4</a:t>
            </a:fld>
            <a:endParaRPr lang="en-US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57200" y="7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066800" y="228600"/>
            <a:ext cx="7010400" cy="609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 smtClean="0"/>
              <a:t>The Rule is </a:t>
            </a:r>
            <a:r>
              <a:rPr lang="en-US" sz="3400" b="1" u="sng" dirty="0" smtClean="0"/>
              <a:t>NOT</a:t>
            </a:r>
            <a:r>
              <a:rPr lang="en-US" sz="3400" b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32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" y="304800"/>
            <a:ext cx="8915398" cy="609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 smtClean="0"/>
              <a:t>Resources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0999" y="1219200"/>
            <a:ext cx="8534399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n-US" dirty="0" smtClean="0"/>
              <a:t>Website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phmsa.dot.gov/pipeline/safety-awareness-and-outreach/excavator-enforcement</a:t>
            </a: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  <a:spcBef>
                <a:spcPts val="300"/>
              </a:spcBef>
            </a:pPr>
            <a:r>
              <a:rPr lang="en-US" dirty="0" smtClean="0"/>
              <a:t>Google: “PHMSA Excavation Enforcement Final Rule”</a:t>
            </a: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n-US" dirty="0" smtClean="0"/>
              <a:t>The website contains:</a:t>
            </a:r>
          </a:p>
          <a:p>
            <a:pPr lvl="1">
              <a:lnSpc>
                <a:spcPct val="80000"/>
              </a:lnSpc>
              <a:spcBef>
                <a:spcPts val="300"/>
              </a:spcBef>
            </a:pPr>
            <a:r>
              <a:rPr lang="en-US" dirty="0" smtClean="0"/>
              <a:t>Background information</a:t>
            </a:r>
          </a:p>
          <a:p>
            <a:pPr lvl="1">
              <a:lnSpc>
                <a:spcPct val="80000"/>
              </a:lnSpc>
              <a:spcBef>
                <a:spcPts val="300"/>
              </a:spcBef>
            </a:pPr>
            <a:r>
              <a:rPr lang="en-US" dirty="0" smtClean="0"/>
              <a:t>Schedule of state program evaluations</a:t>
            </a:r>
          </a:p>
          <a:p>
            <a:pPr lvl="1">
              <a:lnSpc>
                <a:spcPct val="80000"/>
              </a:lnSpc>
              <a:spcBef>
                <a:spcPts val="300"/>
              </a:spcBef>
            </a:pPr>
            <a:r>
              <a:rPr lang="en-US" dirty="0" smtClean="0"/>
              <a:t>Text of the rule</a:t>
            </a:r>
          </a:p>
          <a:p>
            <a:pPr lvl="1">
              <a:lnSpc>
                <a:spcPct val="80000"/>
              </a:lnSpc>
              <a:spcBef>
                <a:spcPts val="300"/>
              </a:spcBef>
            </a:pPr>
            <a:r>
              <a:rPr lang="en-US" dirty="0" smtClean="0"/>
              <a:t>FAQs</a:t>
            </a:r>
          </a:p>
          <a:p>
            <a:pPr lvl="1">
              <a:lnSpc>
                <a:spcPct val="80000"/>
              </a:lnSpc>
              <a:spcBef>
                <a:spcPts val="300"/>
              </a:spcBef>
            </a:pPr>
            <a:r>
              <a:rPr lang="en-US" dirty="0" smtClean="0"/>
              <a:t>State program evaluation checklist</a:t>
            </a:r>
          </a:p>
          <a:p>
            <a:pPr lvl="1">
              <a:lnSpc>
                <a:spcPct val="80000"/>
              </a:lnSpc>
              <a:spcBef>
                <a:spcPts val="300"/>
              </a:spcBef>
            </a:pPr>
            <a:r>
              <a:rPr lang="en-US" dirty="0" smtClean="0"/>
              <a:t>Contact information for PHMSA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58763"/>
            <a:ext cx="8229600" cy="7318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 smtClean="0"/>
              <a:t>States PHMSA Has Evaluated to Date</a:t>
            </a:r>
            <a:endParaRPr lang="en-US" sz="3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8383588" cy="4283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0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Pilot states: </a:t>
            </a:r>
          </a:p>
          <a:p>
            <a:pPr lvl="1"/>
            <a:r>
              <a:rPr lang="en-US" dirty="0" smtClean="0"/>
              <a:t>Connecticut</a:t>
            </a:r>
          </a:p>
          <a:p>
            <a:pPr lvl="1"/>
            <a:r>
              <a:rPr lang="en-US" dirty="0" smtClean="0"/>
              <a:t>Nevada</a:t>
            </a:r>
            <a:endParaRPr lang="en-US" dirty="0"/>
          </a:p>
          <a:p>
            <a:pPr lvl="1"/>
            <a:r>
              <a:rPr lang="en-US" dirty="0"/>
              <a:t>Virginia</a:t>
            </a:r>
            <a:endParaRPr lang="en-US" dirty="0" smtClean="0"/>
          </a:p>
          <a:p>
            <a:r>
              <a:rPr lang="en-US" dirty="0" smtClean="0"/>
              <a:t>States with no enforcement authority: </a:t>
            </a:r>
          </a:p>
          <a:p>
            <a:pPr lvl="1"/>
            <a:r>
              <a:rPr lang="en-US" dirty="0" smtClean="0"/>
              <a:t>Alaska</a:t>
            </a:r>
          </a:p>
          <a:p>
            <a:pPr lvl="1"/>
            <a:r>
              <a:rPr lang="en-US" dirty="0" smtClean="0"/>
              <a:t>Colorado</a:t>
            </a:r>
          </a:p>
          <a:p>
            <a:pPr lvl="1"/>
            <a:r>
              <a:rPr lang="en-US" dirty="0" smtClean="0"/>
              <a:t>Mississippi (new legislation as of 2016)</a:t>
            </a:r>
          </a:p>
          <a:p>
            <a:pPr lvl="1"/>
            <a:r>
              <a:rPr lang="en-US" dirty="0" smtClean="0"/>
              <a:t>Montana</a:t>
            </a:r>
          </a:p>
          <a:p>
            <a:pPr lvl="1"/>
            <a:r>
              <a:rPr lang="en-US" dirty="0" smtClean="0"/>
              <a:t>West </a:t>
            </a:r>
            <a:r>
              <a:rPr lang="en-US" dirty="0"/>
              <a:t>Virginia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58763"/>
            <a:ext cx="8229600" cy="7318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 smtClean="0"/>
              <a:t>States PHMSA Has Evaluated to Date (cont.)</a:t>
            </a:r>
            <a:endParaRPr lang="en-US" sz="3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8383588" cy="4283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0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994" y="1295400"/>
            <a:ext cx="8229600" cy="4648200"/>
          </a:xfrm>
        </p:spPr>
        <p:txBody>
          <a:bodyPr numCol="3">
            <a:noAutofit/>
          </a:bodyPr>
          <a:lstStyle/>
          <a:p>
            <a:r>
              <a:rPr lang="en-US" sz="2400" dirty="0"/>
              <a:t>California </a:t>
            </a:r>
            <a:endParaRPr lang="en-US" sz="2400" dirty="0" smtClean="0"/>
          </a:p>
          <a:p>
            <a:r>
              <a:rPr lang="en-US" sz="2400" dirty="0" smtClean="0"/>
              <a:t>Washington</a:t>
            </a:r>
            <a:endParaRPr lang="en-US" sz="2400" dirty="0"/>
          </a:p>
          <a:p>
            <a:r>
              <a:rPr lang="en-US" sz="2400" dirty="0" smtClean="0"/>
              <a:t>Utah</a:t>
            </a:r>
            <a:endParaRPr lang="en-US" sz="2400" dirty="0"/>
          </a:p>
          <a:p>
            <a:r>
              <a:rPr lang="en-US" sz="2400" dirty="0"/>
              <a:t>Idaho </a:t>
            </a:r>
            <a:endParaRPr lang="en-US" sz="2400" dirty="0" smtClean="0"/>
          </a:p>
          <a:p>
            <a:r>
              <a:rPr lang="en-US" sz="2400" dirty="0" smtClean="0"/>
              <a:t>South Dakota</a:t>
            </a:r>
            <a:endParaRPr lang="en-US" sz="2400" dirty="0"/>
          </a:p>
          <a:p>
            <a:r>
              <a:rPr lang="en-US" sz="2400" dirty="0" smtClean="0"/>
              <a:t>Wisconsin</a:t>
            </a:r>
            <a:endParaRPr lang="en-US" sz="2400" dirty="0"/>
          </a:p>
          <a:p>
            <a:r>
              <a:rPr lang="en-US" sz="2400" dirty="0" smtClean="0"/>
              <a:t>Michigan</a:t>
            </a:r>
            <a:endParaRPr lang="en-US" sz="2400" dirty="0"/>
          </a:p>
          <a:p>
            <a:r>
              <a:rPr lang="en-US" sz="2400" dirty="0" smtClean="0"/>
              <a:t>Maryland</a:t>
            </a:r>
            <a:endParaRPr lang="en-US" sz="2400" dirty="0"/>
          </a:p>
          <a:p>
            <a:r>
              <a:rPr lang="en-US" sz="2400" dirty="0" smtClean="0"/>
              <a:t>Missouri</a:t>
            </a:r>
            <a:endParaRPr lang="en-US" sz="2400" dirty="0"/>
          </a:p>
          <a:p>
            <a:r>
              <a:rPr lang="en-US" sz="2400" dirty="0" smtClean="0"/>
              <a:t>Nebraska</a:t>
            </a:r>
            <a:endParaRPr lang="en-US" sz="2400" dirty="0"/>
          </a:p>
          <a:p>
            <a:r>
              <a:rPr lang="en-US" sz="2400" dirty="0" smtClean="0"/>
              <a:t>Hawaii</a:t>
            </a:r>
            <a:endParaRPr lang="en-US" sz="2400" dirty="0"/>
          </a:p>
          <a:p>
            <a:r>
              <a:rPr lang="en-US" sz="2400" dirty="0" smtClean="0"/>
              <a:t>Alabama</a:t>
            </a:r>
            <a:endParaRPr lang="en-US" sz="2400" dirty="0"/>
          </a:p>
          <a:p>
            <a:r>
              <a:rPr lang="en-US" sz="2400" dirty="0"/>
              <a:t>New Mexico </a:t>
            </a:r>
            <a:endParaRPr lang="en-US" sz="2400" dirty="0" smtClean="0"/>
          </a:p>
          <a:p>
            <a:r>
              <a:rPr lang="en-US" sz="2400" dirty="0" smtClean="0"/>
              <a:t>Georgia</a:t>
            </a:r>
            <a:endParaRPr lang="en-US" sz="2400" dirty="0"/>
          </a:p>
          <a:p>
            <a:r>
              <a:rPr lang="en-US" sz="2400" dirty="0"/>
              <a:t>Rhode </a:t>
            </a:r>
            <a:r>
              <a:rPr lang="en-US" sz="2400" dirty="0" smtClean="0"/>
              <a:t>Island</a:t>
            </a:r>
            <a:endParaRPr lang="en-US" sz="2400" dirty="0"/>
          </a:p>
          <a:p>
            <a:r>
              <a:rPr lang="en-US" sz="2400" dirty="0" smtClean="0"/>
              <a:t>Massachusetts</a:t>
            </a:r>
            <a:endParaRPr lang="en-US" sz="2400" dirty="0"/>
          </a:p>
          <a:p>
            <a:r>
              <a:rPr lang="en-US" sz="2400" dirty="0" smtClean="0"/>
              <a:t>Texas</a:t>
            </a:r>
            <a:endParaRPr lang="en-US" sz="2400" dirty="0"/>
          </a:p>
          <a:p>
            <a:r>
              <a:rPr lang="en-US" sz="2400" dirty="0"/>
              <a:t>District of </a:t>
            </a:r>
            <a:r>
              <a:rPr lang="en-US" sz="2400" dirty="0" smtClean="0"/>
              <a:t>Columbia</a:t>
            </a:r>
            <a:endParaRPr lang="en-US" sz="2400" dirty="0"/>
          </a:p>
          <a:p>
            <a:r>
              <a:rPr lang="en-US" sz="2400" dirty="0" smtClean="0"/>
              <a:t>Delaware</a:t>
            </a:r>
            <a:endParaRPr lang="en-US" sz="2400" dirty="0"/>
          </a:p>
          <a:p>
            <a:r>
              <a:rPr lang="en-US" sz="2400" dirty="0" smtClean="0"/>
              <a:t>Minnesota</a:t>
            </a:r>
            <a:endParaRPr lang="en-US" sz="2400" dirty="0"/>
          </a:p>
          <a:p>
            <a:r>
              <a:rPr lang="en-US" sz="2400" dirty="0" smtClean="0"/>
              <a:t>Kansas</a:t>
            </a:r>
            <a:endParaRPr lang="en-US" sz="2400" dirty="0"/>
          </a:p>
          <a:p>
            <a:r>
              <a:rPr lang="en-US" sz="2400" dirty="0" smtClean="0"/>
              <a:t>Arizona</a:t>
            </a:r>
            <a:endParaRPr lang="en-US" sz="2400" dirty="0"/>
          </a:p>
          <a:p>
            <a:r>
              <a:rPr lang="en-US" sz="2400" dirty="0" smtClean="0"/>
              <a:t>Maine</a:t>
            </a:r>
            <a:endParaRPr lang="en-US" sz="2400" dirty="0"/>
          </a:p>
          <a:p>
            <a:r>
              <a:rPr lang="en-US" sz="2400" dirty="0"/>
              <a:t>New Hampshire </a:t>
            </a:r>
            <a:endParaRPr lang="en-US" sz="2400" dirty="0" smtClean="0"/>
          </a:p>
          <a:p>
            <a:r>
              <a:rPr lang="en-US" sz="2400" dirty="0" smtClean="0"/>
              <a:t>South Carolina</a:t>
            </a:r>
            <a:endParaRPr lang="en-US" sz="2400" dirty="0"/>
          </a:p>
          <a:p>
            <a:r>
              <a:rPr lang="en-US" sz="2400" dirty="0" smtClean="0"/>
              <a:t>Vermont</a:t>
            </a:r>
            <a:endParaRPr lang="en-US" sz="2400" dirty="0"/>
          </a:p>
          <a:p>
            <a:r>
              <a:rPr lang="en-US" sz="2400" dirty="0" smtClean="0"/>
              <a:t>Louisiana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58763"/>
            <a:ext cx="8229600" cy="7318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 smtClean="0"/>
              <a:t>States to be Evaluated</a:t>
            </a:r>
          </a:p>
          <a:p>
            <a:pPr>
              <a:defRPr/>
            </a:pPr>
            <a:r>
              <a:rPr lang="en-US" sz="2800" b="1" dirty="0" smtClean="0"/>
              <a:t>(All states will be evaluated in CY 2016)</a:t>
            </a:r>
            <a:endParaRPr lang="en-US" sz="3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8383588" cy="4283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0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1"/>
          </a:xfrm>
        </p:spPr>
        <p:txBody>
          <a:bodyPr numCol="3">
            <a:normAutofit/>
          </a:bodyPr>
          <a:lstStyle/>
          <a:p>
            <a:r>
              <a:rPr lang="en-US" dirty="0" smtClean="0"/>
              <a:t>Ohio</a:t>
            </a:r>
            <a:endParaRPr lang="en-US" dirty="0"/>
          </a:p>
          <a:p>
            <a:r>
              <a:rPr lang="en-US" dirty="0"/>
              <a:t>North </a:t>
            </a:r>
            <a:r>
              <a:rPr lang="en-US" dirty="0" smtClean="0"/>
              <a:t>Carolina</a:t>
            </a:r>
            <a:endParaRPr lang="en-US" dirty="0"/>
          </a:p>
          <a:p>
            <a:r>
              <a:rPr lang="en-US" dirty="0" smtClean="0"/>
              <a:t>Arkansas</a:t>
            </a:r>
            <a:endParaRPr lang="en-US" dirty="0"/>
          </a:p>
          <a:p>
            <a:r>
              <a:rPr lang="en-US" dirty="0"/>
              <a:t>New Jersey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Indiana</a:t>
            </a:r>
            <a:endParaRPr lang="en-US" dirty="0"/>
          </a:p>
          <a:p>
            <a:r>
              <a:rPr lang="en-US" dirty="0"/>
              <a:t>Kentucky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Tennessee</a:t>
            </a:r>
            <a:endParaRPr lang="en-US" dirty="0"/>
          </a:p>
          <a:p>
            <a:r>
              <a:rPr lang="en-US" dirty="0" smtClean="0"/>
              <a:t>Oklahoma</a:t>
            </a:r>
            <a:endParaRPr lang="en-US" dirty="0"/>
          </a:p>
          <a:p>
            <a:r>
              <a:rPr lang="en-US" dirty="0" smtClean="0"/>
              <a:t>Iowa</a:t>
            </a:r>
            <a:endParaRPr lang="en-US" dirty="0"/>
          </a:p>
          <a:p>
            <a:r>
              <a:rPr lang="en-US" dirty="0"/>
              <a:t>New </a:t>
            </a:r>
            <a:r>
              <a:rPr lang="en-US" dirty="0" smtClean="0"/>
              <a:t>York</a:t>
            </a:r>
            <a:endParaRPr lang="en-US" dirty="0"/>
          </a:p>
          <a:p>
            <a:r>
              <a:rPr lang="en-US" dirty="0"/>
              <a:t>Wyoming </a:t>
            </a:r>
            <a:endParaRPr lang="en-US" dirty="0" smtClean="0"/>
          </a:p>
          <a:p>
            <a:r>
              <a:rPr lang="en-US" dirty="0" smtClean="0"/>
              <a:t>North </a:t>
            </a:r>
            <a:r>
              <a:rPr lang="en-US" dirty="0"/>
              <a:t>Dakota </a:t>
            </a:r>
            <a:endParaRPr lang="en-US" dirty="0" smtClean="0"/>
          </a:p>
          <a:p>
            <a:r>
              <a:rPr lang="en-US" dirty="0" smtClean="0"/>
              <a:t>Florida</a:t>
            </a:r>
            <a:endParaRPr lang="en-US" dirty="0"/>
          </a:p>
          <a:p>
            <a:r>
              <a:rPr lang="en-US" dirty="0"/>
              <a:t>Puerto </a:t>
            </a:r>
            <a:r>
              <a:rPr lang="en-US" dirty="0" smtClean="0"/>
              <a:t>Rico</a:t>
            </a:r>
          </a:p>
          <a:p>
            <a:r>
              <a:rPr lang="en-US" dirty="0" smtClean="0"/>
              <a:t>Oregon</a:t>
            </a:r>
            <a:endParaRPr lang="en-US" dirty="0"/>
          </a:p>
          <a:p>
            <a:r>
              <a:rPr lang="en-US" dirty="0" smtClean="0"/>
              <a:t>Pennsylvania</a:t>
            </a:r>
            <a:endParaRPr lang="en-US" dirty="0"/>
          </a:p>
          <a:p>
            <a:r>
              <a:rPr lang="en-US" dirty="0" smtClean="0"/>
              <a:t>Illinois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258763"/>
            <a:ext cx="9144000" cy="7318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 smtClean="0"/>
              <a:t>Status of PHMSA’s Determinations of Adequacy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36638"/>
            <a:ext cx="8229600" cy="4678362"/>
          </a:xfrm>
        </p:spPr>
        <p:txBody>
          <a:bodyPr>
            <a:normAutofit/>
          </a:bodyPr>
          <a:lstStyle/>
          <a:p>
            <a:r>
              <a:rPr lang="en-US" dirty="0" smtClean="0"/>
              <a:t>PHMSA has notified 8 states of their status</a:t>
            </a:r>
          </a:p>
          <a:p>
            <a:pPr lvl="1"/>
            <a:r>
              <a:rPr lang="en-US" dirty="0" smtClean="0"/>
              <a:t>First priority was states with no enforcement authority (AK, MS, WV, CO, MT)</a:t>
            </a:r>
          </a:p>
          <a:p>
            <a:pPr lvl="1"/>
            <a:r>
              <a:rPr lang="en-US" dirty="0" smtClean="0"/>
              <a:t>Remaining states will be notified in batches in the coming months</a:t>
            </a:r>
          </a:p>
          <a:p>
            <a:r>
              <a:rPr lang="en-US" dirty="0" smtClean="0"/>
              <a:t>Status of each state will be posted on the website</a:t>
            </a:r>
          </a:p>
          <a:p>
            <a:pPr lvl="1"/>
            <a:r>
              <a:rPr lang="en-US" dirty="0" smtClean="0"/>
              <a:t>Evaluation checklists will not be posted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B471-EBB4-4D81-9EA6-902E33AD37CE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762000"/>
            <a:ext cx="8382000" cy="502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737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DB97C81614124EBCD3D64FEAE3405B" ma:contentTypeVersion="2" ma:contentTypeDescription="Create a new document." ma:contentTypeScope="" ma:versionID="759aae3f9829b11c092ac479e1f1e5a5">
  <xsd:schema xmlns:xsd="http://www.w3.org/2001/XMLSchema" xmlns:xs="http://www.w3.org/2001/XMLSchema" xmlns:p="http://schemas.microsoft.com/office/2006/metadata/properties" xmlns:ns2="eddea655-07c7-4587-815b-fab4eec15983" targetNamespace="http://schemas.microsoft.com/office/2006/metadata/properties" ma:root="true" ma:fieldsID="20f4c9d90f669b2e6291f94803b12756" ns2:_="">
    <xsd:import namespace="eddea655-07c7-4587-815b-fab4eec15983"/>
    <xsd:element name="properties">
      <xsd:complexType>
        <xsd:sequence>
          <xsd:element name="documentManagement">
            <xsd:complexType>
              <xsd:all>
                <xsd:element ref="ns2:DocType"/>
                <xsd:element ref="ns2:Effective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ea655-07c7-4587-815b-fab4eec15983" elementFormDefault="qualified">
    <xsd:import namespace="http://schemas.microsoft.com/office/2006/documentManagement/types"/>
    <xsd:import namespace="http://schemas.microsoft.com/office/infopath/2007/PartnerControls"/>
    <xsd:element name="DocType" ma:index="8" ma:displayName="DocType" ma:format="RadioButtons" ma:internalName="DocType">
      <xsd:simpleType>
        <xsd:restriction base="dms:Choice">
          <xsd:enumeration value="example"/>
          <xsd:enumeration value="guide"/>
          <xsd:enumeration value="manual"/>
          <xsd:enumeration value="memo"/>
          <xsd:enumeration value="template"/>
        </xsd:restriction>
      </xsd:simpleType>
    </xsd:element>
    <xsd:element name="EffectiveDate" ma:index="9" ma:displayName="EffectiveDate" ma:format="DateOnly" ma:internalName="Effe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Type xmlns="eddea655-07c7-4587-815b-fab4eec15983">template</DocType>
    <EffectiveDate xmlns="eddea655-07c7-4587-815b-fab4eec15983">2015-01-01T05:00:00+00:00</EffectiveDate>
  </documentManagement>
</p:properties>
</file>

<file path=customXml/itemProps1.xml><?xml version="1.0" encoding="utf-8"?>
<ds:datastoreItem xmlns:ds="http://schemas.openxmlformats.org/officeDocument/2006/customXml" ds:itemID="{F38567FA-0107-4BAB-B707-3DC4030165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dea655-07c7-4587-815b-fab4eec15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617706-D72C-431A-BD0B-15A1228761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390A6B-3625-4557-BC69-2750FBBB3948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eddea655-07c7-4587-815b-fab4eec159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8778</TotalTime>
  <Words>551</Words>
  <Application>Microsoft Office PowerPoint</Application>
  <PresentationFormat>On-screen Show (4:3)</PresentationFormat>
  <Paragraphs>144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Federal Excavation Enforcement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PHMSA PowerPoint Template</dc:title>
  <dc:creator>USDOT_User</dc:creator>
  <cp:lastModifiedBy>USDOT_User</cp:lastModifiedBy>
  <cp:revision>553</cp:revision>
  <cp:lastPrinted>2016-05-26T18:05:09Z</cp:lastPrinted>
  <dcterms:created xsi:type="dcterms:W3CDTF">2014-12-22T19:49:18Z</dcterms:created>
  <dcterms:modified xsi:type="dcterms:W3CDTF">2016-09-28T13:45:19Z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0x010100FEDB97C81614124EBCD3D64FEAE3405B</vt:lpwstr>
  </property>
</Properties>
</file>