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0" r:id="rId3"/>
    <p:sldId id="526" r:id="rId4"/>
    <p:sldId id="575" r:id="rId5"/>
    <p:sldId id="625" r:id="rId6"/>
    <p:sldId id="568" r:id="rId7"/>
    <p:sldId id="528" r:id="rId8"/>
    <p:sldId id="546" r:id="rId9"/>
    <p:sldId id="549" r:id="rId10"/>
    <p:sldId id="548" r:id="rId11"/>
    <p:sldId id="608" r:id="rId12"/>
    <p:sldId id="477" r:id="rId13"/>
    <p:sldId id="527" r:id="rId14"/>
    <p:sldId id="629" r:id="rId15"/>
    <p:sldId id="577" r:id="rId16"/>
    <p:sldId id="583" r:id="rId17"/>
    <p:sldId id="523" r:id="rId18"/>
  </p:sldIdLst>
  <p:sldSz cx="9144000" cy="6858000" type="screen4x3"/>
  <p:notesSz cx="9296400" cy="7010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1C1"/>
    <a:srgbClr val="849660"/>
    <a:srgbClr val="E7E4B9"/>
    <a:srgbClr val="EBE7DC"/>
    <a:srgbClr val="BDD599"/>
    <a:srgbClr val="E7E4B8"/>
    <a:srgbClr val="6D8A5E"/>
    <a:srgbClr val="4E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429" autoAdjust="0"/>
  </p:normalViewPr>
  <p:slideViewPr>
    <p:cSldViewPr snapToGrid="0" snapToObjects="1"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01m134\c01m134\A_Assets\Natural%20Gas%20Distribution\GFRP\PROGRAM%20FOLDER\NPL\1.0%20NPL%20MULTI-YEAR%20STATISTICS\NPL%20PROJECT%20STATISTICS.2016_02-24MBWREV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ww6388\Desktop\NPL%20PROJECT%20STATISTICS.2016_02-24MBWREV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01m134\c01m134\A_Assets\Natural%20Gas%20Distribution\GFRP\PROGRAM%20FOLDER\NPL\1.0%20NPL%20MULTI-YEAR%20STATISTICS\NPL%20PROJECT%20STATISTICS.2016_02-24MBWREV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c01m134\c01m134\A_Assets\Natural%20Gas%20Distribution\GFRP\PROGRAM%20FOLDER\2015%20WORK%20PLAN\01_2015%20MASTER%20SPREADSHEET_WORK%20PLAN\2015%20MASTER%20SPREADSHEET.VER_1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394">
                <a:solidFill>
                  <a:schemeClr val="tx1"/>
                </a:solidFill>
              </a:defRPr>
            </a:pPr>
            <a:r>
              <a:rPr lang="en-US" sz="1394" dirty="0">
                <a:solidFill>
                  <a:schemeClr val="tx1"/>
                </a:solidFill>
              </a:rPr>
              <a:t>MAIN </a:t>
            </a:r>
            <a:r>
              <a:rPr lang="en-US" sz="1394" dirty="0" smtClean="0">
                <a:solidFill>
                  <a:schemeClr val="tx1"/>
                </a:solidFill>
              </a:rPr>
              <a:t>PIPE (MILES)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161712164834021"/>
          <c:y val="8.132245801113426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91196530541208"/>
          <c:y val="5.7088863899290243E-2"/>
          <c:w val="0.78234514288258872"/>
          <c:h val="0.942911132416508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MAIN PIPE</c:v>
                </c:pt>
              </c:strCache>
            </c:strRef>
          </c:tx>
          <c:spPr>
            <a:ln w="18962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BDD599"/>
              </a:solidFill>
              <a:ln w="18962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EBE7DC"/>
              </a:solidFill>
              <a:ln w="18962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E7E4B9"/>
              </a:solidFill>
              <a:ln w="18962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4939628708439363"/>
                  <c:y val="9.009634162402833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365084195106656"/>
                  <c:y val="9.57770467225484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83">
                <a:noFill/>
              </a:ln>
            </c:spPr>
            <c:txPr>
              <a:bodyPr/>
              <a:lstStyle/>
              <a:p>
                <a:pPr>
                  <a:defRPr sz="1593" b="1">
                    <a:solidFill>
                      <a:schemeClr val="tx1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WASHINGTON</c:v>
                </c:pt>
                <c:pt idx="1">
                  <c:v>OREGON </c:v>
                </c:pt>
                <c:pt idx="2">
                  <c:v>IDAHO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355</c:v>
                </c:pt>
                <c:pt idx="1">
                  <c:v>252</c:v>
                </c:pt>
                <c:pt idx="2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83">
          <a:noFill/>
        </a:ln>
      </c:spPr>
    </c:plotArea>
    <c:legend>
      <c:legendPos val="r"/>
      <c:layout>
        <c:manualLayout>
          <c:xMode val="edge"/>
          <c:yMode val="edge"/>
          <c:x val="0.2159307179113624"/>
          <c:y val="0.74870802584654494"/>
          <c:w val="0.62308971290482962"/>
          <c:h val="0.23747701940844834"/>
        </c:manualLayout>
      </c:layout>
      <c:overlay val="0"/>
      <c:txPr>
        <a:bodyPr/>
        <a:lstStyle/>
        <a:p>
          <a:pPr>
            <a:defRPr sz="1095"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>
        <a:lumMod val="85000"/>
        <a:alpha val="80000"/>
      </a:schemeClr>
    </a:solidFill>
    <a:ln w="18962">
      <a:solidFill>
        <a:schemeClr val="tx1"/>
      </a:solidFill>
    </a:ln>
  </c:spPr>
  <c:txPr>
    <a:bodyPr/>
    <a:lstStyle/>
    <a:p>
      <a:pPr>
        <a:defRPr sz="743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6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CAPITAL BUDGET RESULTS 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7431594679603203"/>
          <c:y val="3.7038652219754588E-2"/>
        </c:manualLayout>
      </c:layout>
      <c:overlay val="0"/>
      <c:spPr>
        <a:noFill/>
        <a:ln w="2532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336448598130841E-2"/>
          <c:y val="8.9189587602919493E-2"/>
          <c:w val="0.96573208722741433"/>
          <c:h val="0.8298200481789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and 20 YEAR SUMMARY_TOP 17'!$AD$30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5">
                <a:lumMod val="75000"/>
                <a:alpha val="74000"/>
              </a:schemeClr>
            </a:solidFill>
            <a:ln w="63252"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75000"/>
                  <a:alpha val="74000"/>
                </a:schemeClr>
              </a:solidFill>
              <a:ln w="12688">
                <a:solidFill>
                  <a:srgbClr val="FFC000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"/>
                  <c:y val="6.9968213179487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57632398753894E-3"/>
                  <c:y val="8.5867579908675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 and 20 YEAR SUMMARY_TOP 17'!$AC$31:$AC$37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'5 and 20 YEAR SUMMARY_TOP 17'!$AD$31:$AD$37</c:f>
              <c:numCache>
                <c:formatCode>"$"#,##0_);[Red]\("$"#,##0\)</c:formatCode>
                <c:ptCount val="7"/>
                <c:pt idx="0">
                  <c:v>5000000</c:v>
                </c:pt>
                <c:pt idx="1">
                  <c:v>12000000</c:v>
                </c:pt>
                <c:pt idx="2">
                  <c:v>16452196</c:v>
                </c:pt>
                <c:pt idx="3">
                  <c:v>19547429</c:v>
                </c:pt>
                <c:pt idx="4" formatCode="_(&quot;$&quot;* #,##0_);_(&quot;$&quot;* \(#,##0\);_(&quot;$&quot;* &quot;-&quot;??_);_(@_)">
                  <c:v>21885272</c:v>
                </c:pt>
                <c:pt idx="5">
                  <c:v>21762977</c:v>
                </c:pt>
                <c:pt idx="6">
                  <c:v>20700000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85"/>
        <c:axId val="297458304"/>
        <c:axId val="297464192"/>
      </c:barChart>
      <c:lineChart>
        <c:grouping val="standard"/>
        <c:varyColors val="0"/>
        <c:ser>
          <c:idx val="1"/>
          <c:order val="1"/>
          <c:tx>
            <c:strRef>
              <c:f>'5 and 20 YEAR SUMMARY_TOP 17'!$AE$30</c:f>
              <c:strCache>
                <c:ptCount val="1"/>
                <c:pt idx="0">
                  <c:v>ACTUAL </c:v>
                </c:pt>
              </c:strCache>
            </c:strRef>
          </c:tx>
          <c:spPr>
            <a:ln w="50600" cap="sq">
              <a:solidFill>
                <a:schemeClr val="tx2">
                  <a:lumMod val="75000"/>
                </a:schemeClr>
              </a:solidFill>
              <a:beve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chemeClr val="accent1"/>
              </a:solidFill>
              <a:ln w="34789">
                <a:solidFill>
                  <a:schemeClr val="bg1"/>
                </a:solidFill>
              </a:ln>
              <a:effectLst>
                <a:outerShdw blurRad="50800" dist="1143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5.4927847939810634E-2"/>
                  <c:y val="-7.9672529682283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229842764981477E-2"/>
                  <c:y val="-6.0056987739546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 and 20 YEAR SUMMARY_TOP 17'!$AC$31:$AC$37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'5 and 20 YEAR SUMMARY_TOP 17'!$AE$31:$AE$37</c:f>
              <c:numCache>
                <c:formatCode>"$"#,##0_);[Red]\("$"#,##0\)</c:formatCode>
                <c:ptCount val="7"/>
                <c:pt idx="0">
                  <c:v>4643188</c:v>
                </c:pt>
                <c:pt idx="1">
                  <c:v>13205373</c:v>
                </c:pt>
                <c:pt idx="2">
                  <c:v>16917201</c:v>
                </c:pt>
                <c:pt idx="3">
                  <c:v>19724120</c:v>
                </c:pt>
                <c:pt idx="4">
                  <c:v>21000000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430400"/>
        <c:axId val="297456768"/>
      </c:lineChart>
      <c:lineChart>
        <c:grouping val="standard"/>
        <c:varyColors val="0"/>
        <c:ser>
          <c:idx val="2"/>
          <c:order val="2"/>
          <c:tx>
            <c:strRef>
              <c:f>'5 and 20 YEAR SUMMARY_TOP 17'!$AF$30</c:f>
              <c:strCache>
                <c:ptCount val="1"/>
                <c:pt idx="0">
                  <c:v>VARIANCE</c:v>
                </c:pt>
              </c:strCache>
            </c:strRef>
          </c:tx>
          <c:spPr>
            <a:ln w="25325">
              <a:solidFill>
                <a:srgbClr val="FFFFFF"/>
              </a:solidFill>
              <a:prstDash val="solid"/>
            </a:ln>
          </c:spPr>
          <c:marker>
            <c:symbol val="circle"/>
            <c:size val="12"/>
            <c:spPr>
              <a:solidFill>
                <a:schemeClr val="bg1">
                  <a:lumMod val="85000"/>
                </a:schemeClr>
              </a:solidFill>
              <a:ln w="28463">
                <a:solidFill>
                  <a:srgbClr val="FFFFFF"/>
                </a:solidFill>
              </a:ln>
              <a:effectLst/>
            </c:spPr>
          </c:marke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3.0263242551548789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856044791104016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70440311993589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670440311993589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96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 and 20 YEAR SUMMARY_TOP 17'!$AC$31:$AC$37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'5 and 20 YEAR SUMMARY_TOP 17'!$AF$31:$AF$37</c:f>
              <c:numCache>
                <c:formatCode>0%</c:formatCode>
                <c:ptCount val="7"/>
                <c:pt idx="0">
                  <c:v>-7.1362400000000048E-2</c:v>
                </c:pt>
                <c:pt idx="1">
                  <c:v>0.10044775000000006</c:v>
                </c:pt>
                <c:pt idx="2">
                  <c:v>2.8264008038805244E-2</c:v>
                </c:pt>
                <c:pt idx="3">
                  <c:v>9.0390915347486889E-3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458304"/>
        <c:axId val="297464192"/>
      </c:lineChart>
      <c:catAx>
        <c:axId val="29743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8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456768"/>
        <c:crosses val="autoZero"/>
        <c:auto val="1"/>
        <c:lblAlgn val="ctr"/>
        <c:lblOffset val="1000"/>
        <c:noMultiLvlLbl val="0"/>
      </c:catAx>
      <c:valAx>
        <c:axId val="297456768"/>
        <c:scaling>
          <c:orientation val="minMax"/>
        </c:scaling>
        <c:delete val="1"/>
        <c:axPos val="l"/>
        <c:majorGridlines>
          <c:spPr>
            <a:ln w="94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297430400"/>
        <c:crosses val="autoZero"/>
        <c:crossBetween val="between"/>
      </c:valAx>
      <c:catAx>
        <c:axId val="297458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464192"/>
        <c:crosses val="autoZero"/>
        <c:auto val="1"/>
        <c:lblAlgn val="ctr"/>
        <c:lblOffset val="100"/>
        <c:noMultiLvlLbl val="0"/>
      </c:catAx>
      <c:valAx>
        <c:axId val="297464192"/>
        <c:scaling>
          <c:orientation val="minMax"/>
        </c:scaling>
        <c:delete val="1"/>
        <c:axPos val="r"/>
        <c:numFmt formatCode="&quot;$&quot;#,##0_);[Red]\(&quot;$&quot;#,##0\)" sourceLinked="1"/>
        <c:majorTickMark val="out"/>
        <c:minorTickMark val="none"/>
        <c:tickLblPos val="nextTo"/>
        <c:crossAx val="297458304"/>
        <c:crosses val="max"/>
        <c:crossBetween val="between"/>
      </c:valAx>
      <c:spPr>
        <a:solidFill>
          <a:schemeClr val="bg1">
            <a:lumMod val="95000"/>
          </a:schemeClr>
        </a:solidFill>
        <a:ln w="25350">
          <a:noFill/>
        </a:ln>
      </c:spPr>
    </c:plotArea>
    <c:legend>
      <c:legendPos val="b"/>
      <c:layout>
        <c:manualLayout>
          <c:xMode val="edge"/>
          <c:yMode val="edge"/>
          <c:wMode val="edge"/>
          <c:hMode val="edge"/>
          <c:x val="0.17406125867872119"/>
          <c:y val="0.93949740897772394"/>
          <c:w val="0.81638199542443424"/>
          <c:h val="0.98630307109047266"/>
        </c:manualLayout>
      </c:layout>
      <c:overlay val="0"/>
      <c:spPr>
        <a:noFill/>
        <a:ln w="2532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CUSTOMERS CONTACTED </a:t>
            </a:r>
            <a:r>
              <a:rPr lang="en-US" dirty="0"/>
              <a:t>VS. COMPLAINTS </a:t>
            </a:r>
          </a:p>
        </c:rich>
      </c:tx>
      <c:layout>
        <c:manualLayout>
          <c:xMode val="edge"/>
          <c:yMode val="edge"/>
          <c:x val="0.24891492775066185"/>
          <c:y val="2.0115296682367476E-2"/>
        </c:manualLayout>
      </c:layout>
      <c:overlay val="0"/>
      <c:spPr>
        <a:noFill/>
        <a:ln w="25325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91383209667065E-2"/>
          <c:y val="0.13213411700857722"/>
          <c:w val="0.91158761628447704"/>
          <c:h val="0.789319518201322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67"/>
            <c:spPr>
              <a:solidFill>
                <a:srgbClr val="97C03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2.8809200434389347E-3"/>
                  <c:y val="-4.005006573571813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3130410373172152E-2"/>
                  <c:y val="2.80342576278817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32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26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COMPLAINTS </c:v>
                </c:pt>
                <c:pt idx="1">
                  <c:v>NO COMPLAINTS 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8.0000000000000002E-3</c:v>
                </c:pt>
                <c:pt idx="1">
                  <c:v>0.99199999999999999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>
        <c:manualLayout>
          <c:xMode val="edge"/>
          <c:yMode val="edge"/>
          <c:x val="0.32134275061110923"/>
          <c:y val="6.817163479565054E-2"/>
        </c:manualLayout>
      </c:layout>
      <c:overlay val="0"/>
      <c:txPr>
        <a:bodyPr/>
        <a:lstStyle/>
        <a:p>
          <a:pPr>
            <a:defRPr sz="1395">
              <a:solidFill>
                <a:schemeClr val="tx1"/>
              </a:solidFill>
            </a:defRPr>
          </a:pPr>
          <a:endParaRPr lang="en-US"/>
        </a:p>
      </c:tx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79352041217473E-2"/>
          <c:y val="7.7458697689567315E-3"/>
          <c:w val="0.79437435664030875"/>
          <c:h val="0.9922540893630539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STTR'S</c:v>
                </c:pt>
              </c:strCache>
            </c:strRef>
          </c:tx>
          <c:spPr>
            <a:ln w="18983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BDD599"/>
              </a:solidFill>
              <a:ln w="18983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EBE7DC"/>
              </a:solidFill>
              <a:ln w="18983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E7E4B9"/>
              </a:solidFill>
              <a:ln w="18983"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0.25196991290721099"/>
                  <c:y val="-0.144675295298085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673474791712042"/>
                  <c:y val="9.81770807668246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196" b="1">
                    <a:solidFill>
                      <a:schemeClr val="tx1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WASHINGTON</c:v>
                </c:pt>
                <c:pt idx="1">
                  <c:v>OREGON </c:v>
                </c:pt>
                <c:pt idx="2">
                  <c:v>IDAHO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7442</c:v>
                </c:pt>
                <c:pt idx="1">
                  <c:v>7167</c:v>
                </c:pt>
                <c:pt idx="2">
                  <c:v>3160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10">
          <a:noFill/>
        </a:ln>
      </c:spPr>
    </c:plotArea>
    <c:legend>
      <c:legendPos val="r"/>
      <c:layout>
        <c:manualLayout>
          <c:xMode val="edge"/>
          <c:yMode val="edge"/>
          <c:x val="0.26255145145483422"/>
          <c:y val="0.72161511061117367"/>
          <c:w val="0.66088788257690978"/>
          <c:h val="0.24339754405699288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>
        <a:lumMod val="85000"/>
        <a:alpha val="80000"/>
      </a:schemeClr>
    </a:solidFill>
    <a:ln w="18983">
      <a:solidFill>
        <a:schemeClr val="tx1"/>
      </a:solidFill>
    </a:ln>
  </c:spPr>
  <c:txPr>
    <a:bodyPr/>
    <a:lstStyle/>
    <a:p>
      <a:pPr>
        <a:defRPr sz="1096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8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96" b="1" baseline="0" dirty="0" smtClean="0">
                <a:solidFill>
                  <a:schemeClr val="tx1"/>
                </a:solidFill>
              </a:rPr>
              <a:t>MAIN PIPE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291725436494350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42184447932735"/>
          <c:y val="0.10671877261739639"/>
          <c:w val="0.72953442717238393"/>
          <c:h val="0.655199936934628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HDD/BORE</c:v>
                </c:pt>
              </c:strCache>
            </c:strRef>
          </c:tx>
          <c:spPr>
            <a:solidFill>
              <a:srgbClr val="0074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MEDFORD - MEDFORD EAST</c:v>
                </c:pt>
                <c:pt idx="1">
                  <c:v>SPOKANE - DEER PARK</c:v>
                </c:pt>
                <c:pt idx="2">
                  <c:v>SPOKANE - FAIRWOOD</c:v>
                </c:pt>
                <c:pt idx="3">
                  <c:v>2015 AVERAGE </c:v>
                </c:pt>
                <c:pt idx="4">
                  <c:v>CDA IDAHO - POST FALLS</c:v>
                </c:pt>
                <c:pt idx="5">
                  <c:v>SPOKANE - WOODRIDGE 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0.25</c:v>
                </c:pt>
                <c:pt idx="2">
                  <c:v>0.44</c:v>
                </c:pt>
                <c:pt idx="3">
                  <c:v>0.45200000000000007</c:v>
                </c:pt>
                <c:pt idx="4">
                  <c:v>0.56000000000000005</c:v>
                </c:pt>
                <c:pt idx="5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SPLIT &amp; PULL</c:v>
                </c:pt>
              </c:strCache>
            </c:strRef>
          </c:tx>
          <c:spPr>
            <a:solidFill>
              <a:srgbClr val="2AB1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MEDFORD - MEDFORD EAST</c:v>
                </c:pt>
                <c:pt idx="1">
                  <c:v>SPOKANE - DEER PARK</c:v>
                </c:pt>
                <c:pt idx="2">
                  <c:v>SPOKANE - FAIRWOOD</c:v>
                </c:pt>
                <c:pt idx="3">
                  <c:v>2015 AVERAGE </c:v>
                </c:pt>
                <c:pt idx="4">
                  <c:v>CDA IDAHO - POST FALLS</c:v>
                </c:pt>
                <c:pt idx="5">
                  <c:v>SPOKANE - WOODRIDGE  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</c:v>
                </c:pt>
                <c:pt idx="1">
                  <c:v>0.06</c:v>
                </c:pt>
                <c:pt idx="2">
                  <c:v>0</c:v>
                </c:pt>
                <c:pt idx="3">
                  <c:v>2.6000000000000002E-2</c:v>
                </c:pt>
                <c:pt idx="4">
                  <c:v>0.01</c:v>
                </c:pt>
                <c:pt idx="5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OPEN TRENCH </c:v>
                </c:pt>
              </c:strCache>
            </c:strRef>
          </c:tx>
          <c:spPr>
            <a:solidFill>
              <a:srgbClr val="8BB1D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MEDFORD - MEDFORD EAST</c:v>
                </c:pt>
                <c:pt idx="1">
                  <c:v>SPOKANE - DEER PARK</c:v>
                </c:pt>
                <c:pt idx="2">
                  <c:v>SPOKANE - FAIRWOOD</c:v>
                </c:pt>
                <c:pt idx="3">
                  <c:v>2015 AVERAGE </c:v>
                </c:pt>
                <c:pt idx="4">
                  <c:v>CDA IDAHO - POST FALLS</c:v>
                </c:pt>
                <c:pt idx="5">
                  <c:v>SPOKANE - WOODRIDGE  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0.82</c:v>
                </c:pt>
                <c:pt idx="1">
                  <c:v>0.69</c:v>
                </c:pt>
                <c:pt idx="2">
                  <c:v>0.56000000000000005</c:v>
                </c:pt>
                <c:pt idx="3">
                  <c:v>0.52200000000000002</c:v>
                </c:pt>
                <c:pt idx="4">
                  <c:v>0.43</c:v>
                </c:pt>
                <c:pt idx="5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6885248"/>
        <c:axId val="36886784"/>
      </c:barChart>
      <c:catAx>
        <c:axId val="3688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6784"/>
        <c:crosses val="autoZero"/>
        <c:auto val="1"/>
        <c:lblAlgn val="ctr"/>
        <c:lblOffset val="100"/>
        <c:noMultiLvlLbl val="0"/>
      </c:catAx>
      <c:valAx>
        <c:axId val="36886784"/>
        <c:scaling>
          <c:orientation val="minMax"/>
        </c:scaling>
        <c:delete val="0"/>
        <c:axPos val="b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5248"/>
        <c:crosses val="autoZero"/>
        <c:crossBetween val="between"/>
      </c:valAx>
      <c:spPr>
        <a:noFill/>
        <a:ln w="25339">
          <a:noFill/>
        </a:ln>
      </c:spPr>
    </c:plotArea>
    <c:legend>
      <c:legendPos val="b"/>
      <c:layout>
        <c:manualLayout>
          <c:xMode val="edge"/>
          <c:yMode val="edge"/>
          <c:x val="0.3089971470957435"/>
          <c:y val="0.8940796177567587"/>
          <c:w val="0.40644790596827568"/>
          <c:h val="8.4894728716185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97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97" b="1" dirty="0" smtClean="0">
                <a:solidFill>
                  <a:schemeClr val="tx1"/>
                </a:solidFill>
              </a:rPr>
              <a:t>STTR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4738524229736631"/>
          <c:y val="7.559055118110237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680993000874892E-2"/>
          <c:y val="0.15055804730612682"/>
          <c:w val="0.84995789588801407"/>
          <c:h val="0.581923272996629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KEYHOLE </c:v>
                </c:pt>
              </c:strCache>
            </c:strRef>
          </c:tx>
          <c:spPr>
            <a:solidFill>
              <a:srgbClr val="0076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LAGRANDE, OREGON </c:v>
                </c:pt>
                <c:pt idx="1">
                  <c:v>2015 AVERAGE</c:v>
                </c:pt>
                <c:pt idx="2">
                  <c:v>LEWISTON, IDAHO </c:v>
                </c:pt>
                <c:pt idx="3">
                  <c:v>SPOKANE VALLEY, WA.</c:v>
                </c:pt>
                <c:pt idx="4">
                  <c:v>MEDFORD, OREGON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0.47000000000000008</c:v>
                </c:pt>
                <c:pt idx="2">
                  <c:v>0.56000000000000005</c:v>
                </c:pt>
                <c:pt idx="3">
                  <c:v>0.62</c:v>
                </c:pt>
                <c:pt idx="4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CONVENTIONAL CUT/PATCH </c:v>
                </c:pt>
              </c:strCache>
            </c:strRef>
          </c:tx>
          <c:spPr>
            <a:solidFill>
              <a:srgbClr val="2AB14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18749999999999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LAGRANDE, OREGON </c:v>
                </c:pt>
                <c:pt idx="1">
                  <c:v>2015 AVERAGE</c:v>
                </c:pt>
                <c:pt idx="2">
                  <c:v>LEWISTON, IDAHO </c:v>
                </c:pt>
                <c:pt idx="3">
                  <c:v>SPOKANE VALLEY, WA.</c:v>
                </c:pt>
                <c:pt idx="4">
                  <c:v>MEDFORD, OREGON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0.01</c:v>
                </c:pt>
                <c:pt idx="1">
                  <c:v>7.0000000000000007E-2</c:v>
                </c:pt>
                <c:pt idx="2">
                  <c:v>0.1</c:v>
                </c:pt>
                <c:pt idx="3">
                  <c:v>0.14000000000000001</c:v>
                </c:pt>
                <c:pt idx="4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SOFT SURFACE</c:v>
                </c:pt>
              </c:strCache>
            </c:strRef>
          </c:tx>
          <c:spPr>
            <a:solidFill>
              <a:srgbClr val="8BB1D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LAGRANDE, OREGON </c:v>
                </c:pt>
                <c:pt idx="1">
                  <c:v>2015 AVERAGE</c:v>
                </c:pt>
                <c:pt idx="2">
                  <c:v>LEWISTON, IDAHO </c:v>
                </c:pt>
                <c:pt idx="3">
                  <c:v>SPOKANE VALLEY, WA.</c:v>
                </c:pt>
                <c:pt idx="4">
                  <c:v>MEDFORD, OREGON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0.92</c:v>
                </c:pt>
                <c:pt idx="1">
                  <c:v>0.46</c:v>
                </c:pt>
                <c:pt idx="2">
                  <c:v>0.34</c:v>
                </c:pt>
                <c:pt idx="3">
                  <c:v>0.24</c:v>
                </c:pt>
                <c:pt idx="4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7475456"/>
        <c:axId val="37476992"/>
      </c:barChart>
      <c:catAx>
        <c:axId val="3747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6992"/>
        <c:crosses val="autoZero"/>
        <c:auto val="1"/>
        <c:lblAlgn val="ctr"/>
        <c:lblOffset val="100"/>
        <c:noMultiLvlLbl val="0"/>
      </c:catAx>
      <c:valAx>
        <c:axId val="37476992"/>
        <c:scaling>
          <c:orientation val="minMax"/>
        </c:scaling>
        <c:delete val="0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5456"/>
        <c:crosses val="autoZero"/>
        <c:crossBetween val="between"/>
      </c:valAx>
      <c:spPr>
        <a:noFill/>
        <a:ln w="25352">
          <a:noFill/>
        </a:ln>
      </c:spPr>
    </c:plotArea>
    <c:legend>
      <c:legendPos val="b"/>
      <c:layout>
        <c:manualLayout>
          <c:xMode val="edge"/>
          <c:yMode val="edge"/>
          <c:x val="0.24590144234051911"/>
          <c:y val="0.87730127218516951"/>
          <c:w val="0.50819711531896183"/>
          <c:h val="7.7344099692920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SYSTEM</a:t>
            </a:r>
            <a:r>
              <a:rPr lang="en-US" baseline="0"/>
              <a:t> WIDE - </a:t>
            </a:r>
            <a:r>
              <a:rPr lang="en-US"/>
              <a:t>MAIN</a:t>
            </a:r>
            <a:r>
              <a:rPr lang="en-US" baseline="0"/>
              <a:t> PIPE COMPLETED VS. PLANNED MILES</a:t>
            </a:r>
            <a:endParaRPr lang="en-US"/>
          </a:p>
        </c:rich>
      </c:tx>
      <c:layout>
        <c:manualLayout>
          <c:xMode val="edge"/>
          <c:yMode val="edge"/>
          <c:x val="0.26124709336275304"/>
          <c:y val="0.1129629629629629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9.4398221055701365E-2"/>
          <c:w val="0.98571352895060804"/>
          <c:h val="0.72768810148731411"/>
        </c:manualLayout>
      </c:layout>
      <c:areaChart>
        <c:grouping val="standard"/>
        <c:varyColors val="0"/>
        <c:ser>
          <c:idx val="1"/>
          <c:order val="0"/>
          <c:tx>
            <c:strRef>
              <c:f>'NPL MULTI-YEAR SUMMARY'!$D$132</c:f>
              <c:strCache>
                <c:ptCount val="1"/>
                <c:pt idx="0">
                  <c:v>COMMITTED</c:v>
                </c:pt>
              </c:strCache>
            </c:strRef>
          </c:tx>
          <c:spPr>
            <a:solidFill>
              <a:srgbClr val="4E83C4"/>
            </a:solidFill>
            <a:ln w="9525" cap="flat" cmpd="sng" algn="ctr">
              <a:noFill/>
              <a:round/>
            </a:ln>
            <a:effectLst>
              <a:outerShdw blurRad="50800" dist="127000" dir="5400000" algn="t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2.4676631812586045E-2"/>
                  <c:y val="-9.1873432487605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274172003384528E-2"/>
                  <c:y val="-0.1525936132983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182781335589669E-2"/>
                  <c:y val="-0.17196908719743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006892276326736E-2"/>
                  <c:y val="-0.18426552930883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304294674777673E-3"/>
                  <c:y val="-0.23554607757363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585241144791186E-2"/>
                  <c:y val="-0.25925925925925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'NPL MULTI-YEAR SUMMARY'!$B$37:$B$40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'NPL MULTI-YEAR SUMMARY'!$D$133:$D$138</c:f>
              <c:numCache>
                <c:formatCode>General</c:formatCode>
                <c:ptCount val="6"/>
                <c:pt idx="0">
                  <c:v>11.3</c:v>
                </c:pt>
                <c:pt idx="1">
                  <c:v>16.899999999999999</c:v>
                </c:pt>
                <c:pt idx="2">
                  <c:v>18.3</c:v>
                </c:pt>
                <c:pt idx="3">
                  <c:v>19.100000000000001</c:v>
                </c:pt>
                <c:pt idx="4">
                  <c:v>24.7</c:v>
                </c:pt>
                <c:pt idx="5">
                  <c:v>26.8</c:v>
                </c:pt>
              </c:numCache>
            </c:numRef>
          </c:val>
        </c:ser>
        <c:ser>
          <c:idx val="2"/>
          <c:order val="2"/>
          <c:tx>
            <c:strRef>
              <c:f>'NPL MULTI-YEAR SUMMARY'!$C$132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4E83C4"/>
            </a:solidFill>
            <a:ln w="9525" cap="flat" cmpd="sng" algn="ctr">
              <a:noFill/>
              <a:round/>
            </a:ln>
            <a:effectLst/>
          </c:spPr>
          <c:val>
            <c:numRef>
              <c:f>'NPL MULTI-YEAR SUMMARY'!$C$133:$C$138</c:f>
              <c:numCache>
                <c:formatCode>General</c:formatCode>
                <c:ptCount val="6"/>
                <c:pt idx="0">
                  <c:v>11.3</c:v>
                </c:pt>
                <c:pt idx="1">
                  <c:v>16.899999999999999</c:v>
                </c:pt>
                <c:pt idx="2">
                  <c:v>18.3</c:v>
                </c:pt>
                <c:pt idx="3">
                  <c:v>19.100000000000001</c:v>
                </c:pt>
                <c:pt idx="4">
                  <c:v>19.7</c:v>
                </c:pt>
                <c:pt idx="5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573888"/>
        <c:axId val="159575424"/>
      </c:areaChart>
      <c:barChart>
        <c:barDir val="col"/>
        <c:grouping val="clustered"/>
        <c:varyColors val="0"/>
        <c:ser>
          <c:idx val="0"/>
          <c:order val="1"/>
          <c:tx>
            <c:strRef>
              <c:f>'NPL MULTI-YEAR SUMMARY'!$E$132</c:f>
              <c:strCache>
                <c:ptCount val="1"/>
                <c:pt idx="0">
                  <c:v>MILES COMPLETED </c:v>
                </c:pt>
              </c:strCache>
            </c:strRef>
          </c:tx>
          <c:spPr>
            <a:solidFill>
              <a:srgbClr val="7B9654">
                <a:alpha val="80000"/>
              </a:srgbClr>
            </a:solidFill>
            <a:ln w="12700" cap="flat" cmpd="sng" algn="ctr">
              <a:solidFill>
                <a:sysClr val="window" lastClr="FFFFFF"/>
              </a:solidFill>
              <a:round/>
            </a:ln>
            <a:effectLst>
              <a:outerShdw blurRad="25400" dist="1143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7B9654">
                  <a:alpha val="80000"/>
                </a:srgbClr>
              </a:solidFill>
              <a:ln w="12700" cap="flat" cmpd="sng" algn="ctr">
                <a:solidFill>
                  <a:srgbClr val="FFC000"/>
                </a:solidFill>
                <a:round/>
              </a:ln>
              <a:effectLst>
                <a:outerShdw blurRad="25400" dist="1143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'NPL MULTI-YEAR SUMMARY'!$B$133:$B$138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'NPL MULTI-YEAR SUMMARY'!$E$133:$E$137</c:f>
              <c:numCache>
                <c:formatCode>0.0</c:formatCode>
                <c:ptCount val="5"/>
                <c:pt idx="0">
                  <c:v>12.371212121212121</c:v>
                </c:pt>
                <c:pt idx="1">
                  <c:v>19.456439393939394</c:v>
                </c:pt>
                <c:pt idx="2">
                  <c:v>22.335795454545455</c:v>
                </c:pt>
                <c:pt idx="3">
                  <c:v>20.399999999999999</c:v>
                </c:pt>
                <c:pt idx="4" formatCode="General">
                  <c:v>17.38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"/>
        <c:overlap val="-26"/>
        <c:axId val="159573888"/>
        <c:axId val="159575424"/>
      </c:barChart>
      <c:catAx>
        <c:axId val="15957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75424"/>
        <c:crosses val="autoZero"/>
        <c:auto val="1"/>
        <c:lblAlgn val="ctr"/>
        <c:lblOffset val="100"/>
        <c:noMultiLvlLbl val="0"/>
      </c:catAx>
      <c:valAx>
        <c:axId val="1595754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573888"/>
        <c:crosses val="autoZero"/>
        <c:crossBetween val="between"/>
      </c:valAx>
      <c:spPr>
        <a:solidFill>
          <a:sysClr val="window" lastClr="FFFFFF">
            <a:lumMod val="85000"/>
          </a:sys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950803815970621E-2"/>
          <c:y val="0.90078885972586742"/>
          <c:w val="0.67475064125495143"/>
          <c:h val="6.0893533631463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SYSTEM</a:t>
            </a:r>
            <a:r>
              <a:rPr lang="en-US" baseline="0" dirty="0"/>
              <a:t> WIDE - </a:t>
            </a:r>
            <a:r>
              <a:rPr lang="en-US" dirty="0"/>
              <a:t>MAIN</a:t>
            </a:r>
            <a:r>
              <a:rPr lang="en-US" baseline="0" dirty="0"/>
              <a:t> PIPE COMPLETED VS. PLANNED MILES</a:t>
            </a:r>
            <a:endParaRPr lang="en-US" dirty="0"/>
          </a:p>
        </c:rich>
      </c:tx>
      <c:layout>
        <c:manualLayout>
          <c:xMode val="edge"/>
          <c:yMode val="edge"/>
          <c:x val="0.2293198090692124"/>
          <c:y val="0.1129629629629629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653105861767413E-4"/>
          <c:y val="0.10060571595217264"/>
          <c:w val="0.98463452405846641"/>
          <c:h val="0.63015777194517342"/>
        </c:manualLayout>
      </c:layout>
      <c:areaChart>
        <c:grouping val="standard"/>
        <c:varyColors val="0"/>
        <c:ser>
          <c:idx val="1"/>
          <c:order val="0"/>
          <c:tx>
            <c:strRef>
              <c:f>'NPL MULTI-YEAR SUMMARY'!$D$132</c:f>
              <c:strCache>
                <c:ptCount val="1"/>
                <c:pt idx="0">
                  <c:v>COMMITTED</c:v>
                </c:pt>
              </c:strCache>
            </c:strRef>
          </c:tx>
          <c:spPr>
            <a:solidFill>
              <a:srgbClr val="4E83C4"/>
            </a:solidFill>
            <a:ln w="9525" cap="flat" cmpd="sng" algn="ctr">
              <a:noFill/>
              <a:round/>
            </a:ln>
            <a:effectLst>
              <a:outerShdw blurRad="50800" dist="127000" dir="5400000" algn="t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719429462725361E-2"/>
                  <c:y val="-0.23062333445762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933174224343675E-2"/>
                  <c:y val="-0.26211062497790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'NPL MULTI-YEAR SUMMARY'!$B$37:$B$40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'NPL MULTI-YEAR SUMMARY'!$D$133:$D$138</c:f>
              <c:numCache>
                <c:formatCode>General</c:formatCode>
                <c:ptCount val="6"/>
                <c:pt idx="0">
                  <c:v>11.3</c:v>
                </c:pt>
                <c:pt idx="1">
                  <c:v>16.899999999999999</c:v>
                </c:pt>
                <c:pt idx="2">
                  <c:v>18.3</c:v>
                </c:pt>
                <c:pt idx="3">
                  <c:v>19.100000000000001</c:v>
                </c:pt>
                <c:pt idx="4">
                  <c:v>24.7</c:v>
                </c:pt>
                <c:pt idx="5">
                  <c:v>26.8</c:v>
                </c:pt>
              </c:numCache>
            </c:numRef>
          </c:val>
        </c:ser>
        <c:ser>
          <c:idx val="2"/>
          <c:order val="2"/>
          <c:tx>
            <c:strRef>
              <c:f>'NPL MULTI-YEAR SUMMARY'!$C$132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4E83C4"/>
            </a:solidFill>
            <a:ln w="9525" cap="flat" cmpd="sng" algn="ctr">
              <a:noFill/>
              <a:round/>
            </a:ln>
            <a:effectLst/>
          </c:spPr>
          <c:dLbls>
            <c:dLbl>
              <c:idx val="0"/>
              <c:layout>
                <c:manualLayout>
                  <c:x val="1.1933174224343565E-3"/>
                  <c:y val="-0.10563673523597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4695871604777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866348448688228E-3"/>
                  <c:y val="-0.16886509500936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7260145177487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'NPL MULTI-YEAR SUMMARY'!$C$133:$C$138</c:f>
              <c:numCache>
                <c:formatCode>General</c:formatCode>
                <c:ptCount val="6"/>
                <c:pt idx="0">
                  <c:v>11.3</c:v>
                </c:pt>
                <c:pt idx="1">
                  <c:v>16.899999999999999</c:v>
                </c:pt>
                <c:pt idx="2">
                  <c:v>18.3</c:v>
                </c:pt>
                <c:pt idx="3">
                  <c:v>19.100000000000001</c:v>
                </c:pt>
                <c:pt idx="4">
                  <c:v>19.7</c:v>
                </c:pt>
                <c:pt idx="5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656576"/>
        <c:axId val="159678848"/>
      </c:areaChart>
      <c:barChart>
        <c:barDir val="col"/>
        <c:grouping val="clustered"/>
        <c:varyColors val="0"/>
        <c:ser>
          <c:idx val="0"/>
          <c:order val="1"/>
          <c:tx>
            <c:strRef>
              <c:f>'NPL MULTI-YEAR SUMMARY'!$E$132</c:f>
              <c:strCache>
                <c:ptCount val="1"/>
                <c:pt idx="0">
                  <c:v>MILES COMPLETED </c:v>
                </c:pt>
              </c:strCache>
            </c:strRef>
          </c:tx>
          <c:spPr>
            <a:solidFill>
              <a:srgbClr val="87A14D">
                <a:alpha val="86000"/>
              </a:srgbClr>
            </a:solidFill>
            <a:ln w="12700" cap="flat" cmpd="sng" algn="ctr">
              <a:solidFill>
                <a:sysClr val="window" lastClr="FFFFFF"/>
              </a:solidFill>
              <a:round/>
            </a:ln>
            <a:effectLst>
              <a:outerShdw blurRad="25400" dist="1143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'NPL MULTI-YEAR SUMMARY'!$B$133:$B$138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'NPL MULTI-YEAR SUMMARY'!$E$133:$E$136</c:f>
              <c:numCache>
                <c:formatCode>0.0</c:formatCode>
                <c:ptCount val="4"/>
                <c:pt idx="0">
                  <c:v>12.371212121212121</c:v>
                </c:pt>
                <c:pt idx="1">
                  <c:v>19.456439393939394</c:v>
                </c:pt>
                <c:pt idx="2">
                  <c:v>22.335795454545455</c:v>
                </c:pt>
                <c:pt idx="3">
                  <c:v>20.399999999999999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"/>
        <c:overlap val="-26"/>
        <c:axId val="159656576"/>
        <c:axId val="159678848"/>
      </c:barChart>
      <c:catAx>
        <c:axId val="15965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78848"/>
        <c:crosses val="autoZero"/>
        <c:auto val="1"/>
        <c:lblAlgn val="ctr"/>
        <c:lblOffset val="100"/>
        <c:noMultiLvlLbl val="0"/>
      </c:catAx>
      <c:valAx>
        <c:axId val="1596788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656576"/>
        <c:crosses val="autoZero"/>
        <c:crossBetween val="between"/>
      </c:valAx>
      <c:spPr>
        <a:gradFill>
          <a:gsLst>
            <a:gs pos="0">
              <a:schemeClr val="lt1"/>
            </a:gs>
            <a:gs pos="39000">
              <a:schemeClr val="lt1"/>
            </a:gs>
            <a:gs pos="100000">
              <a:schemeClr val="lt1">
                <a:lumMod val="75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82447506561683"/>
          <c:y val="0.81560367454068239"/>
          <c:w val="0.50806802274715657"/>
          <c:h val="6.0893533631463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81690772661728E-3"/>
          <c:y val="0"/>
          <c:w val="0.88843931137056376"/>
          <c:h val="0.82307799486460587"/>
        </c:manualLayout>
      </c:layout>
      <c:pie3DChart>
        <c:varyColors val="1"/>
        <c:ser>
          <c:idx val="0"/>
          <c:order val="0"/>
          <c:spPr>
            <a:ln w="15451"/>
          </c:spPr>
          <c:dPt>
            <c:idx val="0"/>
            <c:bubble3D val="0"/>
            <c:explosion val="19"/>
            <c:spPr>
              <a:solidFill>
                <a:srgbClr val="6D8A5E"/>
              </a:solidFill>
              <a:ln w="15451">
                <a:solidFill>
                  <a:schemeClr val="bg1"/>
                </a:solidFill>
              </a:ln>
            </c:spPr>
          </c:dPt>
          <c:dPt>
            <c:idx val="1"/>
            <c:bubble3D val="0"/>
            <c:explosion val="8"/>
            <c:spPr>
              <a:solidFill>
                <a:srgbClr val="4E83C4"/>
              </a:solidFill>
              <a:ln w="15451"/>
            </c:spPr>
          </c:dPt>
          <c:dLbls>
            <c:dLbl>
              <c:idx val="0"/>
              <c:layout>
                <c:manualLayout>
                  <c:x val="-9.1097566838806238E-2"/>
                  <c:y val="9.3103706731233082E-2"/>
                </c:manualLayout>
              </c:layout>
              <c:numFmt formatCode="#,##0" sourceLinked="0"/>
              <c:spPr>
                <a:noFill/>
                <a:ln w="30904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88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 w="30904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88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3090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88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'HISTORIC $ GRAPICS 4 ONE PAGER'!$AJ$24:$AJ$25</c:f>
              <c:strCache>
                <c:ptCount val="2"/>
                <c:pt idx="0">
                  <c:v>Miles Complete</c:v>
                </c:pt>
                <c:pt idx="1">
                  <c:v>Miles Remaining</c:v>
                </c:pt>
              </c:strCache>
            </c:strRef>
          </c:cat>
          <c:val>
            <c:numRef>
              <c:f>'HISTORIC $ GRAPICS 4 ONE PAGER'!$AK$24:$AK$25</c:f>
              <c:numCache>
                <c:formatCode>_(* #,##0_);_(* \(#,##0\);_(* "-"??_);_(@_)</c:formatCode>
                <c:ptCount val="2"/>
                <c:pt idx="0" formatCode="_(* #,##0.0_);_(* \(#,##0.0\);_(* &quot;-&quot;??_);_(@_)">
                  <c:v>84.009962121212112</c:v>
                </c:pt>
                <c:pt idx="1">
                  <c:v>645.05655303030301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0">
          <a:noFill/>
        </a:ln>
      </c:spPr>
    </c:plotArea>
    <c:legend>
      <c:legendPos val="r"/>
      <c:layout>
        <c:manualLayout>
          <c:xMode val="edge"/>
          <c:yMode val="edge"/>
          <c:x val="4.1202396870202541E-4"/>
          <c:y val="0.65873327902977652"/>
          <c:w val="0.6864081612439954"/>
          <c:h val="0.20307973572268978"/>
        </c:manualLayout>
      </c:layout>
      <c:overlay val="0"/>
      <c:txPr>
        <a:bodyPr/>
        <a:lstStyle/>
        <a:p>
          <a:pPr>
            <a:defRPr sz="1188" b="1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1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SYSTEM WIDE - STTR COMPLETE VS. PLANNED</a:t>
            </a:r>
          </a:p>
        </c:rich>
      </c:tx>
      <c:layout>
        <c:manualLayout>
          <c:xMode val="edge"/>
          <c:yMode val="edge"/>
          <c:x val="0.32106200787401573"/>
          <c:y val="0.1062648002333041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051946631671041E-2"/>
          <c:y val="0.11201881014873141"/>
          <c:w val="0.92096642607174106"/>
          <c:h val="0.70876334208223968"/>
        </c:manualLayout>
      </c:layout>
      <c:areaChart>
        <c:grouping val="standard"/>
        <c:varyColors val="0"/>
        <c:ser>
          <c:idx val="2"/>
          <c:order val="0"/>
          <c:tx>
            <c:strRef>
              <c:f>'NPL MULTI-YEAR SUMMARY'!$M$30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96D1F2">
                <a:lumMod val="20000"/>
                <a:lumOff val="80000"/>
                <a:alpha val="75000"/>
              </a:srgbClr>
            </a:solidFill>
            <a:ln w="63500" cap="sq">
              <a:noFill/>
              <a:miter lim="800000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4.027777777777778E-2"/>
                  <c:y val="-6.111111111111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558E-3"/>
                  <c:y val="-0.125925925925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88888888888889E-3"/>
                  <c:y val="-0.125925925925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166666666666667E-2"/>
                  <c:y val="-0.12777777777777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'NPL MULTI-YEAR SUMMARY'!$M$31:$M$35</c:f>
              <c:numCache>
                <c:formatCode>_(* #,##0_);_(* \(#,##0\);_(* "-"??_);_(@_)</c:formatCode>
                <c:ptCount val="5"/>
                <c:pt idx="0">
                  <c:v>2150</c:v>
                </c:pt>
                <c:pt idx="1">
                  <c:v>3473</c:v>
                </c:pt>
                <c:pt idx="2">
                  <c:v>3473</c:v>
                </c:pt>
                <c:pt idx="3">
                  <c:v>3473</c:v>
                </c:pt>
                <c:pt idx="4">
                  <c:v>3473</c:v>
                </c:pt>
              </c:numCache>
            </c:numRef>
          </c:val>
        </c:ser>
        <c:ser>
          <c:idx val="1"/>
          <c:order val="2"/>
          <c:tx>
            <c:strRef>
              <c:f>'NPL MULTI-YEAR SUMMARY'!$N$30</c:f>
              <c:strCache>
                <c:ptCount val="1"/>
                <c:pt idx="0">
                  <c:v>REVISED PLANNED</c:v>
                </c:pt>
              </c:strCache>
            </c:strRef>
          </c:tx>
          <c:spPr>
            <a:solidFill>
              <a:srgbClr val="4C81C1"/>
            </a:solidFill>
            <a:ln w="63500" cap="sq">
              <a:noFill/>
              <a:miter lim="800000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16065179352581E-2"/>
                  <c:y val="-0.13408515602216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9420384951881E-2"/>
                  <c:y val="-2.516418780985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'NPL MULTI-YEAR SUMMARY'!$N$31:$N$35</c:f>
              <c:numCache>
                <c:formatCode>_(* #,##0_);_(* \(#,##0\);_(* "-"??_);_(@_)</c:formatCode>
                <c:ptCount val="5"/>
                <c:pt idx="0">
                  <c:v>2150</c:v>
                </c:pt>
                <c:pt idx="1">
                  <c:v>3473</c:v>
                </c:pt>
                <c:pt idx="2">
                  <c:v>3473</c:v>
                </c:pt>
                <c:pt idx="3">
                  <c:v>3385</c:v>
                </c:pt>
                <c:pt idx="4" formatCode="General">
                  <c:v>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798784"/>
        <c:axId val="159800320"/>
      </c:areaChart>
      <c:barChart>
        <c:barDir val="col"/>
        <c:grouping val="clustered"/>
        <c:varyColors val="0"/>
        <c:ser>
          <c:idx val="0"/>
          <c:order val="1"/>
          <c:tx>
            <c:strRef>
              <c:f>'NPL MULTI-YEAR SUMMARY'!$N$132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rgbClr val="7E9551">
                <a:alpha val="80000"/>
              </a:srgbClr>
            </a:solidFill>
            <a:ln w="12700">
              <a:solidFill>
                <a:sysClr val="window" lastClr="FFFFFF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rgbClr val="7E9551">
                  <a:alpha val="80000"/>
                </a:srgbClr>
              </a:solidFill>
              <a:ln w="12700">
                <a:solidFill>
                  <a:srgbClr val="FFC000"/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361111111111111E-2"/>
                  <c:y val="4.0092592592592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'NPL MULTI-YEAR SUMMARY'!$K$134:$K$138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'NPL MULTI-YEAR SUMMARY'!$N$134:$N$138</c:f>
              <c:numCache>
                <c:formatCode>_(* #,##0_);_(* \(#,##0\);_(* "-"??_);_(@_)</c:formatCode>
                <c:ptCount val="5"/>
                <c:pt idx="0">
                  <c:v>2116</c:v>
                </c:pt>
                <c:pt idx="1">
                  <c:v>5308</c:v>
                </c:pt>
                <c:pt idx="2">
                  <c:v>5750</c:v>
                </c:pt>
                <c:pt idx="3">
                  <c:v>2389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9798784"/>
        <c:axId val="159800320"/>
      </c:barChart>
      <c:catAx>
        <c:axId val="1597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00320"/>
        <c:crosses val="autoZero"/>
        <c:auto val="1"/>
        <c:lblAlgn val="ctr"/>
        <c:lblOffset val="100"/>
        <c:noMultiLvlLbl val="0"/>
      </c:catAx>
      <c:valAx>
        <c:axId val="159800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59798784"/>
        <c:crosses val="autoZero"/>
        <c:crossBetween val="between"/>
      </c:valAx>
      <c:spPr>
        <a:solidFill>
          <a:sysClr val="window" lastClr="FFFFFF">
            <a:lumMod val="85000"/>
            <a:alpha val="80000"/>
          </a:sysClr>
        </a:solidFill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8737554680664917"/>
          <c:y val="0.89351195683872853"/>
          <c:w val="0.40302668416447945"/>
          <c:h val="3.7969524642752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chemeClr val="bg1"/>
                </a:solidFill>
                <a:latin typeface="Calibri"/>
              </a:rPr>
              <a:t>STTR COMPLETED &amp; OUTLOOK</a:t>
            </a:r>
          </a:p>
        </c:rich>
      </c:tx>
      <c:layout>
        <c:manualLayout>
          <c:xMode val="edge"/>
          <c:yMode val="edge"/>
          <c:x val="0.19933892149812826"/>
          <c:y val="2.723882010868365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105587149641596E-2"/>
          <c:y val="0.11709849770659789"/>
          <c:w val="0.7806985187164357"/>
          <c:h val="0.68285148265689011"/>
        </c:manualLayout>
      </c:layout>
      <c:pie3DChart>
        <c:varyColors val="1"/>
        <c:ser>
          <c:idx val="0"/>
          <c:order val="0"/>
          <c:tx>
            <c:strRef>
              <c:f>'HISTORIC $ GRAPICS 4 ONE PAGER'!$X$14</c:f>
              <c:strCache>
                <c:ptCount val="1"/>
                <c:pt idx="0">
                  <c:v>Actual STTR Complete</c:v>
                </c:pt>
              </c:strCache>
            </c:strRef>
          </c:tx>
          <c:spPr>
            <a:ln w="12700"/>
          </c:spPr>
          <c:dPt>
            <c:idx val="0"/>
            <c:bubble3D val="0"/>
            <c:explosion val="32"/>
            <c:spPr>
              <a:solidFill>
                <a:srgbClr val="849660"/>
              </a:solidFill>
              <a:ln w="12700"/>
            </c:spPr>
          </c:dPt>
          <c:dPt>
            <c:idx val="1"/>
            <c:bubble3D val="0"/>
            <c:spPr>
              <a:solidFill>
                <a:srgbClr val="4C81C1"/>
              </a:solidFill>
              <a:ln w="12700"/>
            </c:spPr>
          </c:dPt>
          <c:dPt>
            <c:idx val="2"/>
            <c:bubble3D val="0"/>
            <c:spPr>
              <a:solidFill>
                <a:srgbClr val="96D1F2">
                  <a:lumMod val="75000"/>
                </a:srgbClr>
              </a:solidFill>
              <a:ln w="12700"/>
            </c:spPr>
          </c:dPt>
          <c:dLbls>
            <c:dLbl>
              <c:idx val="0"/>
              <c:layout>
                <c:manualLayout>
                  <c:x val="-7.1021907607061147E-2"/>
                  <c:y val="-0.249443427497155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954687504467426E-2"/>
                  <c:y val="5.8613088209227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681594514923561E-2"/>
                  <c:y val="7.30382861379793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575793736564765E-2"/>
                  <c:y val="5.44066101814691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'HISTORIC $ GRAPICS 4 ONE PAGER'!$W$19:$W$21</c:f>
              <c:strCache>
                <c:ptCount val="3"/>
                <c:pt idx="0">
                  <c:v>COMPLETE  2012- AUG 2016</c:v>
                </c:pt>
                <c:pt idx="1">
                  <c:v>REMAINING 2016</c:v>
                </c:pt>
                <c:pt idx="2">
                  <c:v>PLANNED 2017</c:v>
                </c:pt>
              </c:strCache>
            </c:strRef>
          </c:cat>
          <c:val>
            <c:numRef>
              <c:f>'HISTORIC $ GRAPICS 4 ONE PAGER'!$X$19:$X$21</c:f>
              <c:numCache>
                <c:formatCode>#,##0</c:formatCode>
                <c:ptCount val="3"/>
                <c:pt idx="0">
                  <c:v>15733</c:v>
                </c:pt>
                <c:pt idx="1">
                  <c:v>1055</c:v>
                </c:pt>
                <c:pt idx="2" formatCode="_(* #,##0_);_(* \(#,##0\);_(* &quot;-&quot;??_);_(@_)">
                  <c:v>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3730596437637405"/>
          <c:y val="0.7350663162516099"/>
          <c:w val="0.56409489734748708"/>
          <c:h val="0.23029102543481203"/>
        </c:manualLayout>
      </c:layout>
      <c:overlay val="0"/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C708F-EF24-4833-91CA-07EE508187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917A5-2BDE-4BA3-8C14-51F2298F17B5}">
      <dgm:prSet phldrT="[Text]" custT="1"/>
      <dgm:spPr>
        <a:solidFill>
          <a:schemeClr val="accent1">
            <a:lumMod val="25000"/>
            <a:lumOff val="7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KNOW WHAT IS IN YOUR SYSTEM</a:t>
          </a:r>
          <a:endParaRPr lang="en-US" sz="1600" b="1" dirty="0">
            <a:solidFill>
              <a:schemeClr val="tx1"/>
            </a:solidFill>
          </a:endParaRPr>
        </a:p>
      </dgm:t>
    </dgm:pt>
    <dgm:pt modelId="{4AB49183-46A8-4641-B7F3-A8738C8C79EC}" type="parTrans" cxnId="{953C9A52-027B-4A4C-BA2E-B0D3FA47C43C}">
      <dgm:prSet/>
      <dgm:spPr/>
      <dgm:t>
        <a:bodyPr/>
        <a:lstStyle/>
        <a:p>
          <a:endParaRPr lang="en-US" sz="1600" b="1"/>
        </a:p>
      </dgm:t>
    </dgm:pt>
    <dgm:pt modelId="{19A90877-4444-43A8-AB95-E75EA8C4CF4F}" type="sibTrans" cxnId="{953C9A52-027B-4A4C-BA2E-B0D3FA47C43C}">
      <dgm:prSet/>
      <dgm:spPr/>
      <dgm:t>
        <a:bodyPr/>
        <a:lstStyle/>
        <a:p>
          <a:endParaRPr lang="en-US" sz="1600" b="1"/>
        </a:p>
      </dgm:t>
    </dgm:pt>
    <dgm:pt modelId="{8FBE4283-F842-427E-B8F0-16DF82DF488F}">
      <dgm:prSet phldrT="[Text]" custT="1"/>
      <dgm:spPr>
        <a:solidFill>
          <a:schemeClr val="accent1">
            <a:lumMod val="25000"/>
            <a:lumOff val="7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IDENTIFY THREATS</a:t>
          </a:r>
          <a:endParaRPr lang="en-US" sz="1600" b="1" dirty="0">
            <a:solidFill>
              <a:schemeClr val="tx1"/>
            </a:solidFill>
          </a:endParaRPr>
        </a:p>
      </dgm:t>
    </dgm:pt>
    <dgm:pt modelId="{B655C336-FDBD-4E91-9D2F-8B8D971B0652}" type="parTrans" cxnId="{D7B5F4E6-7A4F-4EC4-90ED-42B5321F3298}">
      <dgm:prSet/>
      <dgm:spPr/>
      <dgm:t>
        <a:bodyPr/>
        <a:lstStyle/>
        <a:p>
          <a:endParaRPr lang="en-US" sz="1600" b="1"/>
        </a:p>
      </dgm:t>
    </dgm:pt>
    <dgm:pt modelId="{89E36DDF-68E7-4C51-8A1D-C78954DA60ED}" type="sibTrans" cxnId="{D7B5F4E6-7A4F-4EC4-90ED-42B5321F3298}">
      <dgm:prSet/>
      <dgm:spPr/>
      <dgm:t>
        <a:bodyPr/>
        <a:lstStyle/>
        <a:p>
          <a:endParaRPr lang="en-US" sz="1600" b="1"/>
        </a:p>
      </dgm:t>
    </dgm:pt>
    <dgm:pt modelId="{51DEAB5B-0C2A-4933-8FDA-1DD8401DBBE9}">
      <dgm:prSet phldrT="[Text]" custT="1"/>
      <dgm:spPr>
        <a:solidFill>
          <a:schemeClr val="accent1">
            <a:lumMod val="25000"/>
            <a:lumOff val="7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EVALUATE &amp; RANK RISKS</a:t>
          </a:r>
          <a:endParaRPr lang="en-US" sz="1600" b="1" dirty="0">
            <a:solidFill>
              <a:schemeClr val="tx1"/>
            </a:solidFill>
          </a:endParaRPr>
        </a:p>
      </dgm:t>
    </dgm:pt>
    <dgm:pt modelId="{283BAAF3-70E1-49CA-A2BB-55D8C5B5BB82}" type="parTrans" cxnId="{E0B0E247-E43D-43C7-9C06-C26D5D3F5CAA}">
      <dgm:prSet/>
      <dgm:spPr/>
      <dgm:t>
        <a:bodyPr/>
        <a:lstStyle/>
        <a:p>
          <a:endParaRPr lang="en-US" sz="1600" b="1"/>
        </a:p>
      </dgm:t>
    </dgm:pt>
    <dgm:pt modelId="{EFCB9371-BC3D-47CF-AD70-7D4BFE7B8904}" type="sibTrans" cxnId="{E0B0E247-E43D-43C7-9C06-C26D5D3F5CAA}">
      <dgm:prSet/>
      <dgm:spPr/>
      <dgm:t>
        <a:bodyPr/>
        <a:lstStyle/>
        <a:p>
          <a:endParaRPr lang="en-US" sz="1600" b="1"/>
        </a:p>
      </dgm:t>
    </dgm:pt>
    <dgm:pt modelId="{4907D001-3A1A-4933-9011-61AA6A41662A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IDENTIFY &amp; IMPLEMENT MEASURES TO REDUCE RISK</a:t>
          </a:r>
          <a:endParaRPr lang="en-US" sz="1600" b="1" dirty="0">
            <a:solidFill>
              <a:schemeClr val="tx1"/>
            </a:solidFill>
          </a:endParaRPr>
        </a:p>
      </dgm:t>
    </dgm:pt>
    <dgm:pt modelId="{207C674B-8E80-429D-8DF1-013604F8FBDB}" type="parTrans" cxnId="{230E1E58-3771-4A41-9136-9A08AEF5797D}">
      <dgm:prSet/>
      <dgm:spPr/>
      <dgm:t>
        <a:bodyPr/>
        <a:lstStyle/>
        <a:p>
          <a:endParaRPr lang="en-US" sz="1600" b="1"/>
        </a:p>
      </dgm:t>
    </dgm:pt>
    <dgm:pt modelId="{31415C45-200D-418B-8E1E-B4C40371D0A5}" type="sibTrans" cxnId="{230E1E58-3771-4A41-9136-9A08AEF5797D}">
      <dgm:prSet/>
      <dgm:spPr/>
      <dgm:t>
        <a:bodyPr/>
        <a:lstStyle/>
        <a:p>
          <a:endParaRPr lang="en-US" sz="1600" b="1"/>
        </a:p>
      </dgm:t>
    </dgm:pt>
    <dgm:pt modelId="{E16BC266-71AC-4BDA-8DAC-21097AC4021A}">
      <dgm:prSet phldrT="[Text]" custT="1"/>
      <dgm:spPr>
        <a:solidFill>
          <a:schemeClr val="accent1">
            <a:lumMod val="25000"/>
            <a:lumOff val="7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MEASURE / MONITOR &amp; EVALUATE EFFECTIVENESS</a:t>
          </a:r>
          <a:endParaRPr lang="en-US" sz="1600" b="1" dirty="0">
            <a:solidFill>
              <a:schemeClr val="tx1"/>
            </a:solidFill>
          </a:endParaRPr>
        </a:p>
      </dgm:t>
    </dgm:pt>
    <dgm:pt modelId="{39CC636B-A22D-4C49-B5C3-18755F047958}" type="parTrans" cxnId="{64C39215-B663-4B9A-9EDE-D7D6D1D2EEED}">
      <dgm:prSet/>
      <dgm:spPr/>
      <dgm:t>
        <a:bodyPr/>
        <a:lstStyle/>
        <a:p>
          <a:endParaRPr lang="en-US" sz="1600" b="1"/>
        </a:p>
      </dgm:t>
    </dgm:pt>
    <dgm:pt modelId="{0B354C05-A4E6-45B7-8494-D06E326EA048}" type="sibTrans" cxnId="{64C39215-B663-4B9A-9EDE-D7D6D1D2EEED}">
      <dgm:prSet/>
      <dgm:spPr/>
      <dgm:t>
        <a:bodyPr/>
        <a:lstStyle/>
        <a:p>
          <a:endParaRPr lang="en-US" sz="1600" b="1"/>
        </a:p>
      </dgm:t>
    </dgm:pt>
    <dgm:pt modelId="{525B5CD0-850A-4F9B-A813-52217DCC1AA9}">
      <dgm:prSet phldrT="[Text]" custT="1"/>
      <dgm:spPr>
        <a:solidFill>
          <a:schemeClr val="accent1">
            <a:lumMod val="25000"/>
            <a:lumOff val="7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REPORT RESULTS </a:t>
          </a:r>
          <a:endParaRPr lang="en-US" sz="1600" b="1" dirty="0">
            <a:solidFill>
              <a:schemeClr val="tx1"/>
            </a:solidFill>
          </a:endParaRPr>
        </a:p>
      </dgm:t>
    </dgm:pt>
    <dgm:pt modelId="{81D8B2AC-5718-42FF-A3F7-AE150284B21D}" type="parTrans" cxnId="{B5FDE6D2-30E3-4F14-82CE-57E5B88517A4}">
      <dgm:prSet/>
      <dgm:spPr/>
      <dgm:t>
        <a:bodyPr/>
        <a:lstStyle/>
        <a:p>
          <a:endParaRPr lang="en-US" sz="1600" b="1"/>
        </a:p>
      </dgm:t>
    </dgm:pt>
    <dgm:pt modelId="{D031857D-5B3F-408F-AA04-A7C60E289BBE}" type="sibTrans" cxnId="{B5FDE6D2-30E3-4F14-82CE-57E5B88517A4}">
      <dgm:prSet/>
      <dgm:spPr/>
      <dgm:t>
        <a:bodyPr/>
        <a:lstStyle/>
        <a:p>
          <a:endParaRPr lang="en-US" sz="1600" b="1"/>
        </a:p>
      </dgm:t>
    </dgm:pt>
    <dgm:pt modelId="{D5383D0F-56BE-4FDE-B4B9-AECEE1050E8D}" type="pres">
      <dgm:prSet presAssocID="{D6AC708F-EF24-4833-91CA-07EE508187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415E5-25A6-43DC-9244-9A82ED8D2EC9}" type="pres">
      <dgm:prSet presAssocID="{916917A5-2BDE-4BA3-8C14-51F2298F17B5}" presName="parentText" presStyleLbl="node1" presStyleIdx="0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59D3AA-5BB7-444C-84AD-FB06E06BF7CF}" type="pres">
      <dgm:prSet presAssocID="{19A90877-4444-43A8-AB95-E75EA8C4CF4F}" presName="spacer" presStyleCnt="0"/>
      <dgm:spPr/>
      <dgm:t>
        <a:bodyPr/>
        <a:lstStyle/>
        <a:p>
          <a:endParaRPr lang="en-US"/>
        </a:p>
      </dgm:t>
    </dgm:pt>
    <dgm:pt modelId="{6170B243-90C0-4367-8803-B2342AD49837}" type="pres">
      <dgm:prSet presAssocID="{8FBE4283-F842-427E-B8F0-16DF82DF488F}" presName="parentText" presStyleLbl="node1" presStyleIdx="1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F70AB82-CB52-4B22-8948-094858FFA315}" type="pres">
      <dgm:prSet presAssocID="{89E36DDF-68E7-4C51-8A1D-C78954DA60ED}" presName="spacer" presStyleCnt="0"/>
      <dgm:spPr/>
      <dgm:t>
        <a:bodyPr/>
        <a:lstStyle/>
        <a:p>
          <a:endParaRPr lang="en-US"/>
        </a:p>
      </dgm:t>
    </dgm:pt>
    <dgm:pt modelId="{150B2C16-FEFD-4ACD-BCFD-17D373DA7AB7}" type="pres">
      <dgm:prSet presAssocID="{51DEAB5B-0C2A-4933-8FDA-1DD8401DBBE9}" presName="parentText" presStyleLbl="node1" presStyleIdx="2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6631F8-4004-428E-855B-8C4BCF07751A}" type="pres">
      <dgm:prSet presAssocID="{EFCB9371-BC3D-47CF-AD70-7D4BFE7B8904}" presName="spacer" presStyleCnt="0"/>
      <dgm:spPr/>
      <dgm:t>
        <a:bodyPr/>
        <a:lstStyle/>
        <a:p>
          <a:endParaRPr lang="en-US"/>
        </a:p>
      </dgm:t>
    </dgm:pt>
    <dgm:pt modelId="{ED2751B9-DFAC-4B94-A401-D2369A0CA264}" type="pres">
      <dgm:prSet presAssocID="{4907D001-3A1A-4933-9011-61AA6A41662A}" presName="parentText" presStyleLbl="node1" presStyleIdx="3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CBC106-8F37-4EBF-B436-9CC8AB2C6079}" type="pres">
      <dgm:prSet presAssocID="{31415C45-200D-418B-8E1E-B4C40371D0A5}" presName="spacer" presStyleCnt="0"/>
      <dgm:spPr/>
      <dgm:t>
        <a:bodyPr/>
        <a:lstStyle/>
        <a:p>
          <a:endParaRPr lang="en-US"/>
        </a:p>
      </dgm:t>
    </dgm:pt>
    <dgm:pt modelId="{7BE1B3B2-C49D-4FE5-80F5-EEE7FB241473}" type="pres">
      <dgm:prSet presAssocID="{E16BC266-71AC-4BDA-8DAC-21097AC4021A}" presName="parentText" presStyleLbl="node1" presStyleIdx="4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307C54C-EA8F-4DA0-B195-EC3FC5C8FA0C}" type="pres">
      <dgm:prSet presAssocID="{0B354C05-A4E6-45B7-8494-D06E326EA048}" presName="spacer" presStyleCnt="0"/>
      <dgm:spPr/>
      <dgm:t>
        <a:bodyPr/>
        <a:lstStyle/>
        <a:p>
          <a:endParaRPr lang="en-US"/>
        </a:p>
      </dgm:t>
    </dgm:pt>
    <dgm:pt modelId="{B891FC15-DFA6-42C4-864A-F6C27EA9CC5E}" type="pres">
      <dgm:prSet presAssocID="{525B5CD0-850A-4F9B-A813-52217DCC1AA9}" presName="parentText" presStyleLbl="node1" presStyleIdx="5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B5FDE6D2-30E3-4F14-82CE-57E5B88517A4}" srcId="{D6AC708F-EF24-4833-91CA-07EE5081875C}" destId="{525B5CD0-850A-4F9B-A813-52217DCC1AA9}" srcOrd="5" destOrd="0" parTransId="{81D8B2AC-5718-42FF-A3F7-AE150284B21D}" sibTransId="{D031857D-5B3F-408F-AA04-A7C60E289BBE}"/>
    <dgm:cxn modelId="{64C39215-B663-4B9A-9EDE-D7D6D1D2EEED}" srcId="{D6AC708F-EF24-4833-91CA-07EE5081875C}" destId="{E16BC266-71AC-4BDA-8DAC-21097AC4021A}" srcOrd="4" destOrd="0" parTransId="{39CC636B-A22D-4C49-B5C3-18755F047958}" sibTransId="{0B354C05-A4E6-45B7-8494-D06E326EA048}"/>
    <dgm:cxn modelId="{A2234871-605B-44E0-99C9-A6FD4FAE9CD6}" type="presOf" srcId="{D6AC708F-EF24-4833-91CA-07EE5081875C}" destId="{D5383D0F-56BE-4FDE-B4B9-AECEE1050E8D}" srcOrd="0" destOrd="0" presId="urn:microsoft.com/office/officeart/2005/8/layout/vList2"/>
    <dgm:cxn modelId="{230E1E58-3771-4A41-9136-9A08AEF5797D}" srcId="{D6AC708F-EF24-4833-91CA-07EE5081875C}" destId="{4907D001-3A1A-4933-9011-61AA6A41662A}" srcOrd="3" destOrd="0" parTransId="{207C674B-8E80-429D-8DF1-013604F8FBDB}" sibTransId="{31415C45-200D-418B-8E1E-B4C40371D0A5}"/>
    <dgm:cxn modelId="{953C9A52-027B-4A4C-BA2E-B0D3FA47C43C}" srcId="{D6AC708F-EF24-4833-91CA-07EE5081875C}" destId="{916917A5-2BDE-4BA3-8C14-51F2298F17B5}" srcOrd="0" destOrd="0" parTransId="{4AB49183-46A8-4641-B7F3-A8738C8C79EC}" sibTransId="{19A90877-4444-43A8-AB95-E75EA8C4CF4F}"/>
    <dgm:cxn modelId="{A832E5A8-B52B-4D19-AB72-C9497D9F9163}" type="presOf" srcId="{E16BC266-71AC-4BDA-8DAC-21097AC4021A}" destId="{7BE1B3B2-C49D-4FE5-80F5-EEE7FB241473}" srcOrd="0" destOrd="0" presId="urn:microsoft.com/office/officeart/2005/8/layout/vList2"/>
    <dgm:cxn modelId="{EF2862AE-5B5A-4F89-BAA4-6DBE3D425142}" type="presOf" srcId="{51DEAB5B-0C2A-4933-8FDA-1DD8401DBBE9}" destId="{150B2C16-FEFD-4ACD-BCFD-17D373DA7AB7}" srcOrd="0" destOrd="0" presId="urn:microsoft.com/office/officeart/2005/8/layout/vList2"/>
    <dgm:cxn modelId="{D7B5F4E6-7A4F-4EC4-90ED-42B5321F3298}" srcId="{D6AC708F-EF24-4833-91CA-07EE5081875C}" destId="{8FBE4283-F842-427E-B8F0-16DF82DF488F}" srcOrd="1" destOrd="0" parTransId="{B655C336-FDBD-4E91-9D2F-8B8D971B0652}" sibTransId="{89E36DDF-68E7-4C51-8A1D-C78954DA60ED}"/>
    <dgm:cxn modelId="{E0B0E247-E43D-43C7-9C06-C26D5D3F5CAA}" srcId="{D6AC708F-EF24-4833-91CA-07EE5081875C}" destId="{51DEAB5B-0C2A-4933-8FDA-1DD8401DBBE9}" srcOrd="2" destOrd="0" parTransId="{283BAAF3-70E1-49CA-A2BB-55D8C5B5BB82}" sibTransId="{EFCB9371-BC3D-47CF-AD70-7D4BFE7B8904}"/>
    <dgm:cxn modelId="{28249047-0DAC-4009-B1EB-26D5F5D709E1}" type="presOf" srcId="{4907D001-3A1A-4933-9011-61AA6A41662A}" destId="{ED2751B9-DFAC-4B94-A401-D2369A0CA264}" srcOrd="0" destOrd="0" presId="urn:microsoft.com/office/officeart/2005/8/layout/vList2"/>
    <dgm:cxn modelId="{E187CFCF-F9DA-423C-AE4A-4F4140ACDC38}" type="presOf" srcId="{916917A5-2BDE-4BA3-8C14-51F2298F17B5}" destId="{D2A415E5-25A6-43DC-9244-9A82ED8D2EC9}" srcOrd="0" destOrd="0" presId="urn:microsoft.com/office/officeart/2005/8/layout/vList2"/>
    <dgm:cxn modelId="{75CAFFCC-324B-4535-A504-47ECE1A3450B}" type="presOf" srcId="{525B5CD0-850A-4F9B-A813-52217DCC1AA9}" destId="{B891FC15-DFA6-42C4-864A-F6C27EA9CC5E}" srcOrd="0" destOrd="0" presId="urn:microsoft.com/office/officeart/2005/8/layout/vList2"/>
    <dgm:cxn modelId="{57CAA0A4-C135-4B65-8A39-D6117FA814E9}" type="presOf" srcId="{8FBE4283-F842-427E-B8F0-16DF82DF488F}" destId="{6170B243-90C0-4367-8803-B2342AD49837}" srcOrd="0" destOrd="0" presId="urn:microsoft.com/office/officeart/2005/8/layout/vList2"/>
    <dgm:cxn modelId="{3F8EDF1C-552A-44ED-B998-B7827D5C1AB5}" type="presParOf" srcId="{D5383D0F-56BE-4FDE-B4B9-AECEE1050E8D}" destId="{D2A415E5-25A6-43DC-9244-9A82ED8D2EC9}" srcOrd="0" destOrd="0" presId="urn:microsoft.com/office/officeart/2005/8/layout/vList2"/>
    <dgm:cxn modelId="{FBEF1752-434F-4003-AED3-18A57EE3DAEF}" type="presParOf" srcId="{D5383D0F-56BE-4FDE-B4B9-AECEE1050E8D}" destId="{7759D3AA-5BB7-444C-84AD-FB06E06BF7CF}" srcOrd="1" destOrd="0" presId="urn:microsoft.com/office/officeart/2005/8/layout/vList2"/>
    <dgm:cxn modelId="{8A1A23C4-2160-4F12-A9E2-3C3147C2F23D}" type="presParOf" srcId="{D5383D0F-56BE-4FDE-B4B9-AECEE1050E8D}" destId="{6170B243-90C0-4367-8803-B2342AD49837}" srcOrd="2" destOrd="0" presId="urn:microsoft.com/office/officeart/2005/8/layout/vList2"/>
    <dgm:cxn modelId="{74C2A1A5-C048-42FB-9DFC-E45021537979}" type="presParOf" srcId="{D5383D0F-56BE-4FDE-B4B9-AECEE1050E8D}" destId="{EF70AB82-CB52-4B22-8948-094858FFA315}" srcOrd="3" destOrd="0" presId="urn:microsoft.com/office/officeart/2005/8/layout/vList2"/>
    <dgm:cxn modelId="{3C237A3B-F67C-4141-B162-9FAADC2F0855}" type="presParOf" srcId="{D5383D0F-56BE-4FDE-B4B9-AECEE1050E8D}" destId="{150B2C16-FEFD-4ACD-BCFD-17D373DA7AB7}" srcOrd="4" destOrd="0" presId="urn:microsoft.com/office/officeart/2005/8/layout/vList2"/>
    <dgm:cxn modelId="{4EEDE8AC-A682-4E7B-A4D8-0F872B835EFD}" type="presParOf" srcId="{D5383D0F-56BE-4FDE-B4B9-AECEE1050E8D}" destId="{DA6631F8-4004-428E-855B-8C4BCF07751A}" srcOrd="5" destOrd="0" presId="urn:microsoft.com/office/officeart/2005/8/layout/vList2"/>
    <dgm:cxn modelId="{65952EC5-3365-4DDA-91B0-0AB2544D25C9}" type="presParOf" srcId="{D5383D0F-56BE-4FDE-B4B9-AECEE1050E8D}" destId="{ED2751B9-DFAC-4B94-A401-D2369A0CA264}" srcOrd="6" destOrd="0" presId="urn:microsoft.com/office/officeart/2005/8/layout/vList2"/>
    <dgm:cxn modelId="{5707F281-622F-474B-B3D5-49242FEAF735}" type="presParOf" srcId="{D5383D0F-56BE-4FDE-B4B9-AECEE1050E8D}" destId="{BECBC106-8F37-4EBF-B436-9CC8AB2C6079}" srcOrd="7" destOrd="0" presId="urn:microsoft.com/office/officeart/2005/8/layout/vList2"/>
    <dgm:cxn modelId="{908FABEB-1C8E-47B2-AFC0-50772F742B64}" type="presParOf" srcId="{D5383D0F-56BE-4FDE-B4B9-AECEE1050E8D}" destId="{7BE1B3B2-C49D-4FE5-80F5-EEE7FB241473}" srcOrd="8" destOrd="0" presId="urn:microsoft.com/office/officeart/2005/8/layout/vList2"/>
    <dgm:cxn modelId="{4C34981A-21BC-442A-B440-C60859E1D900}" type="presParOf" srcId="{D5383D0F-56BE-4FDE-B4B9-AECEE1050E8D}" destId="{0307C54C-EA8F-4DA0-B195-EC3FC5C8FA0C}" srcOrd="9" destOrd="0" presId="urn:microsoft.com/office/officeart/2005/8/layout/vList2"/>
    <dgm:cxn modelId="{6751A774-495E-45B0-851B-5AD755ABD288}" type="presParOf" srcId="{D5383D0F-56BE-4FDE-B4B9-AECEE1050E8D}" destId="{B891FC15-DFA6-42C4-864A-F6C27EA9CC5E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D582F-B2A7-4F61-8ADF-A77F858ED92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7731B-962E-4C6A-BB53-E86B8F9559CC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MUNICIPAL ROAD PROJECT      COORDINATION</a:t>
          </a:r>
          <a:endParaRPr lang="en-US" b="1" dirty="0">
            <a:solidFill>
              <a:schemeClr val="bg1"/>
            </a:solidFill>
          </a:endParaRPr>
        </a:p>
      </dgm:t>
    </dgm:pt>
    <dgm:pt modelId="{C0EE454C-E5A8-4D78-B993-462A867A4D19}" type="parTrans" cxnId="{97DCC87F-759D-424C-83AE-276C317A7161}">
      <dgm:prSet/>
      <dgm:spPr/>
      <dgm:t>
        <a:bodyPr/>
        <a:lstStyle/>
        <a:p>
          <a:endParaRPr lang="en-US"/>
        </a:p>
      </dgm:t>
    </dgm:pt>
    <dgm:pt modelId="{D8F3DB91-F4CC-4162-ADA1-2BEB906215A4}" type="sibTrans" cxnId="{97DCC87F-759D-424C-83AE-276C317A7161}">
      <dgm:prSet/>
      <dgm:spPr/>
      <dgm:t>
        <a:bodyPr/>
        <a:lstStyle/>
        <a:p>
          <a:endParaRPr lang="en-US"/>
        </a:p>
      </dgm:t>
    </dgm:pt>
    <dgm:pt modelId="{547E56AB-A414-4CCD-BE00-69B92B6BF72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PERMIT COORDINATION</a:t>
          </a:r>
          <a:endParaRPr lang="en-US" b="1" dirty="0">
            <a:solidFill>
              <a:schemeClr val="bg1"/>
            </a:solidFill>
          </a:endParaRPr>
        </a:p>
      </dgm:t>
    </dgm:pt>
    <dgm:pt modelId="{7E12B778-4348-413E-9B34-F395B3C6847C}" type="parTrans" cxnId="{99F7861D-9BFB-4070-9895-6FEB4B48BE04}">
      <dgm:prSet/>
      <dgm:spPr/>
      <dgm:t>
        <a:bodyPr/>
        <a:lstStyle/>
        <a:p>
          <a:endParaRPr lang="en-US"/>
        </a:p>
      </dgm:t>
    </dgm:pt>
    <dgm:pt modelId="{0E41AB02-FEA7-4501-B6A4-1721FF393903}" type="sibTrans" cxnId="{99F7861D-9BFB-4070-9895-6FEB4B48BE04}">
      <dgm:prSet/>
      <dgm:spPr/>
      <dgm:t>
        <a:bodyPr/>
        <a:lstStyle/>
        <a:p>
          <a:endParaRPr lang="en-US"/>
        </a:p>
      </dgm:t>
    </dgm:pt>
    <dgm:pt modelId="{8088F057-8FA8-4A44-9722-C063F3F8C6C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TOWN HALL             MEETINGS</a:t>
          </a:r>
        </a:p>
      </dgm:t>
    </dgm:pt>
    <dgm:pt modelId="{7645A86B-E1A7-4D02-AF8D-06CCB9A21D58}" type="parTrans" cxnId="{075A04BE-2C45-48F3-B0E8-BC669619B975}">
      <dgm:prSet/>
      <dgm:spPr/>
      <dgm:t>
        <a:bodyPr/>
        <a:lstStyle/>
        <a:p>
          <a:endParaRPr lang="en-US"/>
        </a:p>
      </dgm:t>
    </dgm:pt>
    <dgm:pt modelId="{5A4342D5-0E2A-4A9C-AF6F-7D5DB6701DDB}" type="sibTrans" cxnId="{075A04BE-2C45-48F3-B0E8-BC669619B975}">
      <dgm:prSet/>
      <dgm:spPr/>
      <dgm:t>
        <a:bodyPr/>
        <a:lstStyle/>
        <a:p>
          <a:endParaRPr lang="en-US"/>
        </a:p>
      </dgm:t>
    </dgm:pt>
    <dgm:pt modelId="{6CBF4D8E-ACC5-4197-9405-CD4E06E761EB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INTERNAL COORDINATION</a:t>
          </a:r>
        </a:p>
      </dgm:t>
    </dgm:pt>
    <dgm:pt modelId="{E24F274E-39E6-4639-9FA4-CD764F057A9B}" type="parTrans" cxnId="{B2820F59-866E-47E9-B8DC-9508304B36DC}">
      <dgm:prSet/>
      <dgm:spPr/>
      <dgm:t>
        <a:bodyPr/>
        <a:lstStyle/>
        <a:p>
          <a:endParaRPr lang="en-US"/>
        </a:p>
      </dgm:t>
    </dgm:pt>
    <dgm:pt modelId="{1E0244DC-1FB1-43B5-90B1-0CC23536B951}" type="sibTrans" cxnId="{B2820F59-866E-47E9-B8DC-9508304B36DC}">
      <dgm:prSet/>
      <dgm:spPr/>
      <dgm:t>
        <a:bodyPr/>
        <a:lstStyle/>
        <a:p>
          <a:endParaRPr lang="en-US"/>
        </a:p>
      </dgm:t>
    </dgm:pt>
    <dgm:pt modelId="{C19CBE72-27C5-4B49-B460-9EF78DDAE829}" type="pres">
      <dgm:prSet presAssocID="{0CDD582F-B2A7-4F61-8ADF-A77F858ED9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2BFE9-0C24-411E-B2A6-CF88001602AA}" type="pres">
      <dgm:prSet presAssocID="{0CDD582F-B2A7-4F61-8ADF-A77F858ED922}" presName="dummy" presStyleCnt="0"/>
      <dgm:spPr/>
    </dgm:pt>
    <dgm:pt modelId="{12CF82C1-E6CD-4996-BD49-69B28BDE0813}" type="pres">
      <dgm:prSet presAssocID="{0CDD582F-B2A7-4F61-8ADF-A77F858ED922}" presName="linH" presStyleCnt="0"/>
      <dgm:spPr/>
    </dgm:pt>
    <dgm:pt modelId="{9569EA70-6B29-4005-8A5C-1D710FD3F79F}" type="pres">
      <dgm:prSet presAssocID="{0CDD582F-B2A7-4F61-8ADF-A77F858ED922}" presName="padding1" presStyleCnt="0"/>
      <dgm:spPr/>
    </dgm:pt>
    <dgm:pt modelId="{3BF3B8B6-28AD-4EE2-B55E-BE28E4D62AF0}" type="pres">
      <dgm:prSet presAssocID="{A847731B-962E-4C6A-BB53-E86B8F9559CC}" presName="linV" presStyleCnt="0"/>
      <dgm:spPr/>
    </dgm:pt>
    <dgm:pt modelId="{30615A56-A958-4427-AFDE-41406FB0E590}" type="pres">
      <dgm:prSet presAssocID="{A847731B-962E-4C6A-BB53-E86B8F9559CC}" presName="spVertical1" presStyleCnt="0"/>
      <dgm:spPr/>
    </dgm:pt>
    <dgm:pt modelId="{F1091324-BD52-4AAE-A179-6998CC08F66B}" type="pres">
      <dgm:prSet presAssocID="{A847731B-962E-4C6A-BB53-E86B8F9559CC}" presName="parTx" presStyleLbl="revTx" presStyleIdx="0" presStyleCnt="4" custScaleX="115840" custLinFactNeighborX="99011" custLinFactNeighborY="603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31411-ED52-47C6-927F-C70B7CD0B287}" type="pres">
      <dgm:prSet presAssocID="{A847731B-962E-4C6A-BB53-E86B8F9559CC}" presName="spVertical2" presStyleCnt="0"/>
      <dgm:spPr/>
    </dgm:pt>
    <dgm:pt modelId="{C58F2873-C888-4A10-907C-8514E2A0C397}" type="pres">
      <dgm:prSet presAssocID="{A847731B-962E-4C6A-BB53-E86B8F9559CC}" presName="spVertical3" presStyleCnt="0"/>
      <dgm:spPr/>
    </dgm:pt>
    <dgm:pt modelId="{E01822C5-391A-4112-AA6E-D953C140046E}" type="pres">
      <dgm:prSet presAssocID="{D8F3DB91-F4CC-4162-ADA1-2BEB906215A4}" presName="space" presStyleCnt="0"/>
      <dgm:spPr/>
    </dgm:pt>
    <dgm:pt modelId="{85440CBD-CDB6-4839-A60E-C5EB8F450235}" type="pres">
      <dgm:prSet presAssocID="{6CBF4D8E-ACC5-4197-9405-CD4E06E761EB}" presName="linV" presStyleCnt="0"/>
      <dgm:spPr/>
    </dgm:pt>
    <dgm:pt modelId="{74CB1DCC-7C20-47B8-94E8-8721DD21C66E}" type="pres">
      <dgm:prSet presAssocID="{6CBF4D8E-ACC5-4197-9405-CD4E06E761EB}" presName="spVertical1" presStyleCnt="0"/>
      <dgm:spPr/>
    </dgm:pt>
    <dgm:pt modelId="{35553851-F299-4884-9B70-745A4CC223C8}" type="pres">
      <dgm:prSet presAssocID="{6CBF4D8E-ACC5-4197-9405-CD4E06E761EB}" presName="parTx" presStyleLbl="revTx" presStyleIdx="1" presStyleCnt="4" custLinFactX="-50739" custLinFactNeighborX="-100000" custLinFactNeighborY="64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13FD5-9300-4756-92CC-1634182C7495}" type="pres">
      <dgm:prSet presAssocID="{6CBF4D8E-ACC5-4197-9405-CD4E06E761EB}" presName="spVertical2" presStyleCnt="0"/>
      <dgm:spPr/>
    </dgm:pt>
    <dgm:pt modelId="{6B9988DF-2268-4466-BD83-2B34DE696E01}" type="pres">
      <dgm:prSet presAssocID="{6CBF4D8E-ACC5-4197-9405-CD4E06E761EB}" presName="spVertical3" presStyleCnt="0"/>
      <dgm:spPr/>
    </dgm:pt>
    <dgm:pt modelId="{CD053480-1865-4017-9561-73E3F21ABBC0}" type="pres">
      <dgm:prSet presAssocID="{1E0244DC-1FB1-43B5-90B1-0CC23536B951}" presName="space" presStyleCnt="0"/>
      <dgm:spPr/>
    </dgm:pt>
    <dgm:pt modelId="{6D09165F-22D4-4DB9-999C-43CB0257F38F}" type="pres">
      <dgm:prSet presAssocID="{547E56AB-A414-4CCD-BE00-69B92B6BF72F}" presName="linV" presStyleCnt="0"/>
      <dgm:spPr/>
    </dgm:pt>
    <dgm:pt modelId="{14E9B1FD-B371-48E1-ADAC-24EC46C72ABB}" type="pres">
      <dgm:prSet presAssocID="{547E56AB-A414-4CCD-BE00-69B92B6BF72F}" presName="spVertical1" presStyleCnt="0"/>
      <dgm:spPr/>
    </dgm:pt>
    <dgm:pt modelId="{FCFA5F87-F045-42A2-A11E-188EA95B40C2}" type="pres">
      <dgm:prSet presAssocID="{547E56AB-A414-4CCD-BE00-69B92B6BF72F}" presName="parTx" presStyleLbl="revTx" presStyleIdx="2" presStyleCnt="4" custScaleX="67783" custLinFactNeighborX="-16048" custLinFactNeighborY="58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C8008-B59C-41FC-8FCA-21ADCB257FA7}" type="pres">
      <dgm:prSet presAssocID="{547E56AB-A414-4CCD-BE00-69B92B6BF72F}" presName="spVertical2" presStyleCnt="0"/>
      <dgm:spPr/>
    </dgm:pt>
    <dgm:pt modelId="{2673FAF0-4722-4ED3-A86C-AE6C2D141D8E}" type="pres">
      <dgm:prSet presAssocID="{547E56AB-A414-4CCD-BE00-69B92B6BF72F}" presName="spVertical3" presStyleCnt="0"/>
      <dgm:spPr/>
    </dgm:pt>
    <dgm:pt modelId="{7ECE5EE5-895F-4B02-A6DB-8D33F5A76B63}" type="pres">
      <dgm:prSet presAssocID="{0E41AB02-FEA7-4501-B6A4-1721FF393903}" presName="space" presStyleCnt="0"/>
      <dgm:spPr/>
    </dgm:pt>
    <dgm:pt modelId="{0D487A42-950F-401C-9DAC-BE448CF6221C}" type="pres">
      <dgm:prSet presAssocID="{8088F057-8FA8-4A44-9722-C063F3F8C6C7}" presName="linV" presStyleCnt="0"/>
      <dgm:spPr/>
    </dgm:pt>
    <dgm:pt modelId="{F595E2A4-B405-4479-8293-66F2C1C0CADB}" type="pres">
      <dgm:prSet presAssocID="{8088F057-8FA8-4A44-9722-C063F3F8C6C7}" presName="spVertical1" presStyleCnt="0"/>
      <dgm:spPr/>
    </dgm:pt>
    <dgm:pt modelId="{92DB87D6-CC00-4D8D-A414-DAD00262C28A}" type="pres">
      <dgm:prSet presAssocID="{8088F057-8FA8-4A44-9722-C063F3F8C6C7}" presName="parTx" presStyleLbl="revTx" presStyleIdx="3" presStyleCnt="4" custLinFactNeighborX="-17383" custLinFactNeighborY="58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5A657-2ECC-40E9-87B1-CFD802C8E0BD}" type="pres">
      <dgm:prSet presAssocID="{8088F057-8FA8-4A44-9722-C063F3F8C6C7}" presName="spVertical2" presStyleCnt="0"/>
      <dgm:spPr/>
    </dgm:pt>
    <dgm:pt modelId="{BAD0E0C2-33BE-4390-941C-9A921A7CBE13}" type="pres">
      <dgm:prSet presAssocID="{8088F057-8FA8-4A44-9722-C063F3F8C6C7}" presName="spVertical3" presStyleCnt="0"/>
      <dgm:spPr/>
    </dgm:pt>
    <dgm:pt modelId="{36F8B18C-FD14-4557-AB6E-E7A78805102D}" type="pres">
      <dgm:prSet presAssocID="{0CDD582F-B2A7-4F61-8ADF-A77F858ED922}" presName="padding2" presStyleCnt="0"/>
      <dgm:spPr/>
    </dgm:pt>
    <dgm:pt modelId="{B66962FF-5950-4181-95F6-7B83CE6BE490}" type="pres">
      <dgm:prSet presAssocID="{0CDD582F-B2A7-4F61-8ADF-A77F858ED922}" presName="negArrow" presStyleCnt="0"/>
      <dgm:spPr/>
    </dgm:pt>
    <dgm:pt modelId="{94586AD1-4E6F-4C5A-95F9-4A5D651F08DC}" type="pres">
      <dgm:prSet presAssocID="{0CDD582F-B2A7-4F61-8ADF-A77F858ED922}" presName="backgroundArrow" presStyleLbl="node1" presStyleIdx="0" presStyleCnt="1" custScaleX="408" custScaleY="144355" custLinFactNeighborY="-1712"/>
      <dgm:spPr>
        <a:ln>
          <a:noFill/>
        </a:ln>
      </dgm:spPr>
      <dgm:t>
        <a:bodyPr/>
        <a:lstStyle/>
        <a:p>
          <a:endParaRPr lang="en-US"/>
        </a:p>
      </dgm:t>
    </dgm:pt>
  </dgm:ptLst>
  <dgm:cxnLst>
    <dgm:cxn modelId="{97DCC87F-759D-424C-83AE-276C317A7161}" srcId="{0CDD582F-B2A7-4F61-8ADF-A77F858ED922}" destId="{A847731B-962E-4C6A-BB53-E86B8F9559CC}" srcOrd="0" destOrd="0" parTransId="{C0EE454C-E5A8-4D78-B993-462A867A4D19}" sibTransId="{D8F3DB91-F4CC-4162-ADA1-2BEB906215A4}"/>
    <dgm:cxn modelId="{075A04BE-2C45-48F3-B0E8-BC669619B975}" srcId="{0CDD582F-B2A7-4F61-8ADF-A77F858ED922}" destId="{8088F057-8FA8-4A44-9722-C063F3F8C6C7}" srcOrd="3" destOrd="0" parTransId="{7645A86B-E1A7-4D02-AF8D-06CCB9A21D58}" sibTransId="{5A4342D5-0E2A-4A9C-AF6F-7D5DB6701DDB}"/>
    <dgm:cxn modelId="{C869E33A-3654-460B-BA1E-7EF3D2C0CF44}" type="presOf" srcId="{547E56AB-A414-4CCD-BE00-69B92B6BF72F}" destId="{FCFA5F87-F045-42A2-A11E-188EA95B40C2}" srcOrd="0" destOrd="0" presId="urn:microsoft.com/office/officeart/2005/8/layout/hProcess3"/>
    <dgm:cxn modelId="{656611EA-8FBF-4689-906F-8A076B844A78}" type="presOf" srcId="{8088F057-8FA8-4A44-9722-C063F3F8C6C7}" destId="{92DB87D6-CC00-4D8D-A414-DAD00262C28A}" srcOrd="0" destOrd="0" presId="urn:microsoft.com/office/officeart/2005/8/layout/hProcess3"/>
    <dgm:cxn modelId="{B2820F59-866E-47E9-B8DC-9508304B36DC}" srcId="{0CDD582F-B2A7-4F61-8ADF-A77F858ED922}" destId="{6CBF4D8E-ACC5-4197-9405-CD4E06E761EB}" srcOrd="1" destOrd="0" parTransId="{E24F274E-39E6-4639-9FA4-CD764F057A9B}" sibTransId="{1E0244DC-1FB1-43B5-90B1-0CC23536B951}"/>
    <dgm:cxn modelId="{266EF6CB-53E2-4841-91A9-225147836923}" type="presOf" srcId="{0CDD582F-B2A7-4F61-8ADF-A77F858ED922}" destId="{C19CBE72-27C5-4B49-B460-9EF78DDAE829}" srcOrd="0" destOrd="0" presId="urn:microsoft.com/office/officeart/2005/8/layout/hProcess3"/>
    <dgm:cxn modelId="{F5D456BB-E391-4B8C-ADD5-E4F61ECA6EDC}" type="presOf" srcId="{6CBF4D8E-ACC5-4197-9405-CD4E06E761EB}" destId="{35553851-F299-4884-9B70-745A4CC223C8}" srcOrd="0" destOrd="0" presId="urn:microsoft.com/office/officeart/2005/8/layout/hProcess3"/>
    <dgm:cxn modelId="{18081FA6-9C5A-460D-B193-A9634DB945D5}" type="presOf" srcId="{A847731B-962E-4C6A-BB53-E86B8F9559CC}" destId="{F1091324-BD52-4AAE-A179-6998CC08F66B}" srcOrd="0" destOrd="0" presId="urn:microsoft.com/office/officeart/2005/8/layout/hProcess3"/>
    <dgm:cxn modelId="{99F7861D-9BFB-4070-9895-6FEB4B48BE04}" srcId="{0CDD582F-B2A7-4F61-8ADF-A77F858ED922}" destId="{547E56AB-A414-4CCD-BE00-69B92B6BF72F}" srcOrd="2" destOrd="0" parTransId="{7E12B778-4348-413E-9B34-F395B3C6847C}" sibTransId="{0E41AB02-FEA7-4501-B6A4-1721FF393903}"/>
    <dgm:cxn modelId="{A1A6416A-C3FA-4416-AB0E-9DD3F5FCFF8E}" type="presParOf" srcId="{C19CBE72-27C5-4B49-B460-9EF78DDAE829}" destId="{2202BFE9-0C24-411E-B2A6-CF88001602AA}" srcOrd="0" destOrd="0" presId="urn:microsoft.com/office/officeart/2005/8/layout/hProcess3"/>
    <dgm:cxn modelId="{E1E91DC7-E82B-4528-A281-86080ED690DD}" type="presParOf" srcId="{C19CBE72-27C5-4B49-B460-9EF78DDAE829}" destId="{12CF82C1-E6CD-4996-BD49-69B28BDE0813}" srcOrd="1" destOrd="0" presId="urn:microsoft.com/office/officeart/2005/8/layout/hProcess3"/>
    <dgm:cxn modelId="{9CB85561-A0AE-4EBD-905E-C9ED1A4674AF}" type="presParOf" srcId="{12CF82C1-E6CD-4996-BD49-69B28BDE0813}" destId="{9569EA70-6B29-4005-8A5C-1D710FD3F79F}" srcOrd="0" destOrd="0" presId="urn:microsoft.com/office/officeart/2005/8/layout/hProcess3"/>
    <dgm:cxn modelId="{1A74964D-0F0A-4648-BE1F-E126F7ECC9D9}" type="presParOf" srcId="{12CF82C1-E6CD-4996-BD49-69B28BDE0813}" destId="{3BF3B8B6-28AD-4EE2-B55E-BE28E4D62AF0}" srcOrd="1" destOrd="0" presId="urn:microsoft.com/office/officeart/2005/8/layout/hProcess3"/>
    <dgm:cxn modelId="{954D2699-FC6D-4D66-9C5B-72FF8A4D5742}" type="presParOf" srcId="{3BF3B8B6-28AD-4EE2-B55E-BE28E4D62AF0}" destId="{30615A56-A958-4427-AFDE-41406FB0E590}" srcOrd="0" destOrd="0" presId="urn:microsoft.com/office/officeart/2005/8/layout/hProcess3"/>
    <dgm:cxn modelId="{B4278743-1DCD-40DF-AD6C-F5439CE560C9}" type="presParOf" srcId="{3BF3B8B6-28AD-4EE2-B55E-BE28E4D62AF0}" destId="{F1091324-BD52-4AAE-A179-6998CC08F66B}" srcOrd="1" destOrd="0" presId="urn:microsoft.com/office/officeart/2005/8/layout/hProcess3"/>
    <dgm:cxn modelId="{6E17AF3D-9CD2-414D-981D-9BD91C645238}" type="presParOf" srcId="{3BF3B8B6-28AD-4EE2-B55E-BE28E4D62AF0}" destId="{CC131411-ED52-47C6-927F-C70B7CD0B287}" srcOrd="2" destOrd="0" presId="urn:microsoft.com/office/officeart/2005/8/layout/hProcess3"/>
    <dgm:cxn modelId="{41A9F559-6D7B-4A37-9BD6-0F092FEC82BF}" type="presParOf" srcId="{3BF3B8B6-28AD-4EE2-B55E-BE28E4D62AF0}" destId="{C58F2873-C888-4A10-907C-8514E2A0C397}" srcOrd="3" destOrd="0" presId="urn:microsoft.com/office/officeart/2005/8/layout/hProcess3"/>
    <dgm:cxn modelId="{0DD4E76B-E844-4B18-B2F1-40A4F3445447}" type="presParOf" srcId="{12CF82C1-E6CD-4996-BD49-69B28BDE0813}" destId="{E01822C5-391A-4112-AA6E-D953C140046E}" srcOrd="2" destOrd="0" presId="urn:microsoft.com/office/officeart/2005/8/layout/hProcess3"/>
    <dgm:cxn modelId="{9DBC6BB3-3E21-4514-8CD2-DD93B79320C8}" type="presParOf" srcId="{12CF82C1-E6CD-4996-BD49-69B28BDE0813}" destId="{85440CBD-CDB6-4839-A60E-C5EB8F450235}" srcOrd="3" destOrd="0" presId="urn:microsoft.com/office/officeart/2005/8/layout/hProcess3"/>
    <dgm:cxn modelId="{1391814A-66C1-4437-BF12-F05EB3C839DB}" type="presParOf" srcId="{85440CBD-CDB6-4839-A60E-C5EB8F450235}" destId="{74CB1DCC-7C20-47B8-94E8-8721DD21C66E}" srcOrd="0" destOrd="0" presId="urn:microsoft.com/office/officeart/2005/8/layout/hProcess3"/>
    <dgm:cxn modelId="{51EBBCB9-44E5-4CC3-9223-C0273AE625F1}" type="presParOf" srcId="{85440CBD-CDB6-4839-A60E-C5EB8F450235}" destId="{35553851-F299-4884-9B70-745A4CC223C8}" srcOrd="1" destOrd="0" presId="urn:microsoft.com/office/officeart/2005/8/layout/hProcess3"/>
    <dgm:cxn modelId="{84CD9DD1-01C7-4987-8B29-1728F93FA5C9}" type="presParOf" srcId="{85440CBD-CDB6-4839-A60E-C5EB8F450235}" destId="{7B913FD5-9300-4756-92CC-1634182C7495}" srcOrd="2" destOrd="0" presId="urn:microsoft.com/office/officeart/2005/8/layout/hProcess3"/>
    <dgm:cxn modelId="{EF707FD2-C45B-47DF-A90A-B62F85936BB3}" type="presParOf" srcId="{85440CBD-CDB6-4839-A60E-C5EB8F450235}" destId="{6B9988DF-2268-4466-BD83-2B34DE696E01}" srcOrd="3" destOrd="0" presId="urn:microsoft.com/office/officeart/2005/8/layout/hProcess3"/>
    <dgm:cxn modelId="{2C553501-0A22-43A2-BA5C-4E577E73D763}" type="presParOf" srcId="{12CF82C1-E6CD-4996-BD49-69B28BDE0813}" destId="{CD053480-1865-4017-9561-73E3F21ABBC0}" srcOrd="4" destOrd="0" presId="urn:microsoft.com/office/officeart/2005/8/layout/hProcess3"/>
    <dgm:cxn modelId="{6EA925AF-5194-459F-AABE-9AA0EEBFE2E8}" type="presParOf" srcId="{12CF82C1-E6CD-4996-BD49-69B28BDE0813}" destId="{6D09165F-22D4-4DB9-999C-43CB0257F38F}" srcOrd="5" destOrd="0" presId="urn:microsoft.com/office/officeart/2005/8/layout/hProcess3"/>
    <dgm:cxn modelId="{6C89C437-8EE1-4184-9221-1DF9C1F17172}" type="presParOf" srcId="{6D09165F-22D4-4DB9-999C-43CB0257F38F}" destId="{14E9B1FD-B371-48E1-ADAC-24EC46C72ABB}" srcOrd="0" destOrd="0" presId="urn:microsoft.com/office/officeart/2005/8/layout/hProcess3"/>
    <dgm:cxn modelId="{02EA17E3-5582-4288-8247-1B4C7272CA19}" type="presParOf" srcId="{6D09165F-22D4-4DB9-999C-43CB0257F38F}" destId="{FCFA5F87-F045-42A2-A11E-188EA95B40C2}" srcOrd="1" destOrd="0" presId="urn:microsoft.com/office/officeart/2005/8/layout/hProcess3"/>
    <dgm:cxn modelId="{E8AFDE12-90BC-46FE-95D0-935607499AA8}" type="presParOf" srcId="{6D09165F-22D4-4DB9-999C-43CB0257F38F}" destId="{0D1C8008-B59C-41FC-8FCA-21ADCB257FA7}" srcOrd="2" destOrd="0" presId="urn:microsoft.com/office/officeart/2005/8/layout/hProcess3"/>
    <dgm:cxn modelId="{A1F43EB9-6D3E-4E4F-84FE-9449F8839F06}" type="presParOf" srcId="{6D09165F-22D4-4DB9-999C-43CB0257F38F}" destId="{2673FAF0-4722-4ED3-A86C-AE6C2D141D8E}" srcOrd="3" destOrd="0" presId="urn:microsoft.com/office/officeart/2005/8/layout/hProcess3"/>
    <dgm:cxn modelId="{DA3B4F92-566A-4FDC-BED0-E93D02A16335}" type="presParOf" srcId="{12CF82C1-E6CD-4996-BD49-69B28BDE0813}" destId="{7ECE5EE5-895F-4B02-A6DB-8D33F5A76B63}" srcOrd="6" destOrd="0" presId="urn:microsoft.com/office/officeart/2005/8/layout/hProcess3"/>
    <dgm:cxn modelId="{3E2C0849-CFB9-4245-9AB1-4ECC89586A7E}" type="presParOf" srcId="{12CF82C1-E6CD-4996-BD49-69B28BDE0813}" destId="{0D487A42-950F-401C-9DAC-BE448CF6221C}" srcOrd="7" destOrd="0" presId="urn:microsoft.com/office/officeart/2005/8/layout/hProcess3"/>
    <dgm:cxn modelId="{A22C4DB0-653D-40E0-A3B3-A7A4B82CCB28}" type="presParOf" srcId="{0D487A42-950F-401C-9DAC-BE448CF6221C}" destId="{F595E2A4-B405-4479-8293-66F2C1C0CADB}" srcOrd="0" destOrd="0" presId="urn:microsoft.com/office/officeart/2005/8/layout/hProcess3"/>
    <dgm:cxn modelId="{534B88E9-3470-46B0-B1ED-547F4D0F0A32}" type="presParOf" srcId="{0D487A42-950F-401C-9DAC-BE448CF6221C}" destId="{92DB87D6-CC00-4D8D-A414-DAD00262C28A}" srcOrd="1" destOrd="0" presId="urn:microsoft.com/office/officeart/2005/8/layout/hProcess3"/>
    <dgm:cxn modelId="{9EE9AA3E-2307-4FF6-A11B-165B5503938F}" type="presParOf" srcId="{0D487A42-950F-401C-9DAC-BE448CF6221C}" destId="{F0D5A657-2ECC-40E9-87B1-CFD802C8E0BD}" srcOrd="2" destOrd="0" presId="urn:microsoft.com/office/officeart/2005/8/layout/hProcess3"/>
    <dgm:cxn modelId="{AB5FBCDB-BE36-4CE2-81D2-4272E2B79CD1}" type="presParOf" srcId="{0D487A42-950F-401C-9DAC-BE448CF6221C}" destId="{BAD0E0C2-33BE-4390-941C-9A921A7CBE13}" srcOrd="3" destOrd="0" presId="urn:microsoft.com/office/officeart/2005/8/layout/hProcess3"/>
    <dgm:cxn modelId="{F72638AA-0422-4BBA-A67F-876A7561CD23}" type="presParOf" srcId="{12CF82C1-E6CD-4996-BD49-69B28BDE0813}" destId="{36F8B18C-FD14-4557-AB6E-E7A78805102D}" srcOrd="8" destOrd="0" presId="urn:microsoft.com/office/officeart/2005/8/layout/hProcess3"/>
    <dgm:cxn modelId="{2E7DD51C-BF72-45BD-BC15-932BD60A679E}" type="presParOf" srcId="{12CF82C1-E6CD-4996-BD49-69B28BDE0813}" destId="{B66962FF-5950-4181-95F6-7B83CE6BE490}" srcOrd="9" destOrd="0" presId="urn:microsoft.com/office/officeart/2005/8/layout/hProcess3"/>
    <dgm:cxn modelId="{A6D496B6-4A88-4073-A0B4-AB9A871BD8B4}" type="presParOf" srcId="{12CF82C1-E6CD-4996-BD49-69B28BDE0813}" destId="{94586AD1-4E6F-4C5A-95F9-4A5D651F08DC}" srcOrd="10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DD582F-B2A7-4F61-8ADF-A77F858ED92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7731B-962E-4C6A-BB53-E86B8F9559CC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CUSTOMER </a:t>
          </a:r>
        </a:p>
        <a:p>
          <a:r>
            <a:rPr lang="en-US" b="1" dirty="0" smtClean="0">
              <a:solidFill>
                <a:schemeClr val="bg1"/>
              </a:solidFill>
            </a:rPr>
            <a:t>LETTERS</a:t>
          </a:r>
          <a:endParaRPr lang="en-US" b="1" dirty="0">
            <a:solidFill>
              <a:schemeClr val="bg1"/>
            </a:solidFill>
          </a:endParaRPr>
        </a:p>
      </dgm:t>
    </dgm:pt>
    <dgm:pt modelId="{C0EE454C-E5A8-4D78-B993-462A867A4D19}" type="parTrans" cxnId="{97DCC87F-759D-424C-83AE-276C317A7161}">
      <dgm:prSet/>
      <dgm:spPr/>
      <dgm:t>
        <a:bodyPr/>
        <a:lstStyle/>
        <a:p>
          <a:endParaRPr lang="en-US"/>
        </a:p>
      </dgm:t>
    </dgm:pt>
    <dgm:pt modelId="{D8F3DB91-F4CC-4162-ADA1-2BEB906215A4}" type="sibTrans" cxnId="{97DCC87F-759D-424C-83AE-276C317A7161}">
      <dgm:prSet/>
      <dgm:spPr/>
      <dgm:t>
        <a:bodyPr/>
        <a:lstStyle/>
        <a:p>
          <a:endParaRPr lang="en-US"/>
        </a:p>
      </dgm:t>
    </dgm:pt>
    <dgm:pt modelId="{547E56AB-A414-4CCD-BE00-69B92B6BF72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PHONE </a:t>
          </a:r>
        </a:p>
        <a:p>
          <a:r>
            <a:rPr lang="en-US" b="1" dirty="0" smtClean="0">
              <a:solidFill>
                <a:schemeClr val="bg1"/>
              </a:solidFill>
            </a:rPr>
            <a:t>CALLS </a:t>
          </a:r>
          <a:endParaRPr lang="en-US" b="1" dirty="0">
            <a:solidFill>
              <a:schemeClr val="bg1"/>
            </a:solidFill>
          </a:endParaRPr>
        </a:p>
      </dgm:t>
    </dgm:pt>
    <dgm:pt modelId="{7E12B778-4348-413E-9B34-F395B3C6847C}" type="parTrans" cxnId="{99F7861D-9BFB-4070-9895-6FEB4B48BE04}">
      <dgm:prSet/>
      <dgm:spPr/>
      <dgm:t>
        <a:bodyPr/>
        <a:lstStyle/>
        <a:p>
          <a:endParaRPr lang="en-US"/>
        </a:p>
      </dgm:t>
    </dgm:pt>
    <dgm:pt modelId="{0E41AB02-FEA7-4501-B6A4-1721FF393903}" type="sibTrans" cxnId="{99F7861D-9BFB-4070-9895-6FEB4B48BE04}">
      <dgm:prSet/>
      <dgm:spPr/>
      <dgm:t>
        <a:bodyPr/>
        <a:lstStyle/>
        <a:p>
          <a:endParaRPr lang="en-US"/>
        </a:p>
      </dgm:t>
    </dgm:pt>
    <dgm:pt modelId="{8088F057-8FA8-4A44-9722-C063F3F8C6C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PERSONAL</a:t>
          </a:r>
        </a:p>
        <a:p>
          <a:r>
            <a:rPr lang="en-US" b="1" dirty="0" smtClean="0">
              <a:solidFill>
                <a:schemeClr val="bg1"/>
              </a:solidFill>
            </a:rPr>
            <a:t>CONTACT</a:t>
          </a:r>
        </a:p>
      </dgm:t>
    </dgm:pt>
    <dgm:pt modelId="{7645A86B-E1A7-4D02-AF8D-06CCB9A21D58}" type="parTrans" cxnId="{075A04BE-2C45-48F3-B0E8-BC669619B975}">
      <dgm:prSet/>
      <dgm:spPr/>
      <dgm:t>
        <a:bodyPr/>
        <a:lstStyle/>
        <a:p>
          <a:endParaRPr lang="en-US"/>
        </a:p>
      </dgm:t>
    </dgm:pt>
    <dgm:pt modelId="{5A4342D5-0E2A-4A9C-AF6F-7D5DB6701DDB}" type="sibTrans" cxnId="{075A04BE-2C45-48F3-B0E8-BC669619B975}">
      <dgm:prSet/>
      <dgm:spPr/>
      <dgm:t>
        <a:bodyPr/>
        <a:lstStyle/>
        <a:p>
          <a:endParaRPr lang="en-US"/>
        </a:p>
      </dgm:t>
    </dgm:pt>
    <dgm:pt modelId="{13B4127C-68A2-4582-AA5E-493DD29ABD0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DOOR </a:t>
          </a:r>
        </a:p>
        <a:p>
          <a:r>
            <a:rPr lang="en-US" b="1" dirty="0" smtClean="0">
              <a:solidFill>
                <a:schemeClr val="bg1"/>
              </a:solidFill>
            </a:rPr>
            <a:t>HANGERS</a:t>
          </a:r>
        </a:p>
      </dgm:t>
    </dgm:pt>
    <dgm:pt modelId="{202B203C-58F7-4219-8E9E-B0E867B05F08}" type="parTrans" cxnId="{A80C20CE-D277-44FA-A664-EF1FDF7B4E7A}">
      <dgm:prSet/>
      <dgm:spPr/>
      <dgm:t>
        <a:bodyPr/>
        <a:lstStyle/>
        <a:p>
          <a:endParaRPr lang="en-US"/>
        </a:p>
      </dgm:t>
    </dgm:pt>
    <dgm:pt modelId="{402C5C9B-D87F-4C6C-BA55-0CADF099FE8F}" type="sibTrans" cxnId="{A80C20CE-D277-44FA-A664-EF1FDF7B4E7A}">
      <dgm:prSet/>
      <dgm:spPr/>
      <dgm:t>
        <a:bodyPr/>
        <a:lstStyle/>
        <a:p>
          <a:endParaRPr lang="en-US"/>
        </a:p>
      </dgm:t>
    </dgm:pt>
    <dgm:pt modelId="{FFAFE279-E727-4582-96BE-2B7A8D310C6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RE-LIGHT</a:t>
          </a:r>
        </a:p>
        <a:p>
          <a:r>
            <a:rPr lang="en-US" b="1" dirty="0" smtClean="0">
              <a:solidFill>
                <a:schemeClr val="bg1"/>
              </a:solidFill>
            </a:rPr>
            <a:t>APPLIANCE</a:t>
          </a:r>
        </a:p>
      </dgm:t>
    </dgm:pt>
    <dgm:pt modelId="{DDC67F92-F849-43D3-B351-24D32457FB33}" type="parTrans" cxnId="{888B72B1-BD09-42EB-9902-7E946F2C47DE}">
      <dgm:prSet/>
      <dgm:spPr/>
      <dgm:t>
        <a:bodyPr/>
        <a:lstStyle/>
        <a:p>
          <a:endParaRPr lang="en-US"/>
        </a:p>
      </dgm:t>
    </dgm:pt>
    <dgm:pt modelId="{D57A134E-B5F6-4155-886F-566C384E1A75}" type="sibTrans" cxnId="{888B72B1-BD09-42EB-9902-7E946F2C47DE}">
      <dgm:prSet/>
      <dgm:spPr/>
      <dgm:t>
        <a:bodyPr/>
        <a:lstStyle/>
        <a:p>
          <a:endParaRPr lang="en-US"/>
        </a:p>
      </dgm:t>
    </dgm:pt>
    <dgm:pt modelId="{C19CBE72-27C5-4B49-B460-9EF78DDAE829}" type="pres">
      <dgm:prSet presAssocID="{0CDD582F-B2A7-4F61-8ADF-A77F858ED9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2BFE9-0C24-411E-B2A6-CF88001602AA}" type="pres">
      <dgm:prSet presAssocID="{0CDD582F-B2A7-4F61-8ADF-A77F858ED922}" presName="dummy" presStyleCnt="0"/>
      <dgm:spPr/>
    </dgm:pt>
    <dgm:pt modelId="{12CF82C1-E6CD-4996-BD49-69B28BDE0813}" type="pres">
      <dgm:prSet presAssocID="{0CDD582F-B2A7-4F61-8ADF-A77F858ED922}" presName="linH" presStyleCnt="0"/>
      <dgm:spPr/>
    </dgm:pt>
    <dgm:pt modelId="{9569EA70-6B29-4005-8A5C-1D710FD3F79F}" type="pres">
      <dgm:prSet presAssocID="{0CDD582F-B2A7-4F61-8ADF-A77F858ED922}" presName="padding1" presStyleCnt="0"/>
      <dgm:spPr/>
    </dgm:pt>
    <dgm:pt modelId="{3BF3B8B6-28AD-4EE2-B55E-BE28E4D62AF0}" type="pres">
      <dgm:prSet presAssocID="{A847731B-962E-4C6A-BB53-E86B8F9559CC}" presName="linV" presStyleCnt="0"/>
      <dgm:spPr/>
    </dgm:pt>
    <dgm:pt modelId="{30615A56-A958-4427-AFDE-41406FB0E590}" type="pres">
      <dgm:prSet presAssocID="{A847731B-962E-4C6A-BB53-E86B8F9559CC}" presName="spVertical1" presStyleCnt="0"/>
      <dgm:spPr/>
    </dgm:pt>
    <dgm:pt modelId="{F1091324-BD52-4AAE-A179-6998CC08F66B}" type="pres">
      <dgm:prSet presAssocID="{A847731B-962E-4C6A-BB53-E86B8F9559CC}" presName="parTx" presStyleLbl="revTx" presStyleIdx="0" presStyleCnt="5" custScaleX="89652" custLinFactY="25634" custLinFactNeighborX="-5596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31411-ED52-47C6-927F-C70B7CD0B287}" type="pres">
      <dgm:prSet presAssocID="{A847731B-962E-4C6A-BB53-E86B8F9559CC}" presName="spVertical2" presStyleCnt="0"/>
      <dgm:spPr/>
    </dgm:pt>
    <dgm:pt modelId="{C58F2873-C888-4A10-907C-8514E2A0C397}" type="pres">
      <dgm:prSet presAssocID="{A847731B-962E-4C6A-BB53-E86B8F9559CC}" presName="spVertical3" presStyleCnt="0"/>
      <dgm:spPr/>
    </dgm:pt>
    <dgm:pt modelId="{E01822C5-391A-4112-AA6E-D953C140046E}" type="pres">
      <dgm:prSet presAssocID="{D8F3DB91-F4CC-4162-ADA1-2BEB906215A4}" presName="space" presStyleCnt="0"/>
      <dgm:spPr/>
    </dgm:pt>
    <dgm:pt modelId="{6D09165F-22D4-4DB9-999C-43CB0257F38F}" type="pres">
      <dgm:prSet presAssocID="{547E56AB-A414-4CCD-BE00-69B92B6BF72F}" presName="linV" presStyleCnt="0"/>
      <dgm:spPr/>
    </dgm:pt>
    <dgm:pt modelId="{14E9B1FD-B371-48E1-ADAC-24EC46C72ABB}" type="pres">
      <dgm:prSet presAssocID="{547E56AB-A414-4CCD-BE00-69B92B6BF72F}" presName="spVertical1" presStyleCnt="0"/>
      <dgm:spPr/>
    </dgm:pt>
    <dgm:pt modelId="{FCFA5F87-F045-42A2-A11E-188EA95B40C2}" type="pres">
      <dgm:prSet presAssocID="{547E56AB-A414-4CCD-BE00-69B92B6BF72F}" presName="parTx" presStyleLbl="revTx" presStyleIdx="1" presStyleCnt="5" custScaleX="60768" custLinFactY="26033" custLinFactNeighborX="-7765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C8008-B59C-41FC-8FCA-21ADCB257FA7}" type="pres">
      <dgm:prSet presAssocID="{547E56AB-A414-4CCD-BE00-69B92B6BF72F}" presName="spVertical2" presStyleCnt="0"/>
      <dgm:spPr/>
    </dgm:pt>
    <dgm:pt modelId="{2673FAF0-4722-4ED3-A86C-AE6C2D141D8E}" type="pres">
      <dgm:prSet presAssocID="{547E56AB-A414-4CCD-BE00-69B92B6BF72F}" presName="spVertical3" presStyleCnt="0"/>
      <dgm:spPr/>
    </dgm:pt>
    <dgm:pt modelId="{7ECE5EE5-895F-4B02-A6DB-8D33F5A76B63}" type="pres">
      <dgm:prSet presAssocID="{0E41AB02-FEA7-4501-B6A4-1721FF393903}" presName="space" presStyleCnt="0"/>
      <dgm:spPr/>
    </dgm:pt>
    <dgm:pt modelId="{0D487A42-950F-401C-9DAC-BE448CF6221C}" type="pres">
      <dgm:prSet presAssocID="{8088F057-8FA8-4A44-9722-C063F3F8C6C7}" presName="linV" presStyleCnt="0"/>
      <dgm:spPr/>
    </dgm:pt>
    <dgm:pt modelId="{F595E2A4-B405-4479-8293-66F2C1C0CADB}" type="pres">
      <dgm:prSet presAssocID="{8088F057-8FA8-4A44-9722-C063F3F8C6C7}" presName="spVertical1" presStyleCnt="0"/>
      <dgm:spPr/>
    </dgm:pt>
    <dgm:pt modelId="{92DB87D6-CC00-4D8D-A414-DAD00262C28A}" type="pres">
      <dgm:prSet presAssocID="{8088F057-8FA8-4A44-9722-C063F3F8C6C7}" presName="parTx" presStyleLbl="revTx" presStyleIdx="2" presStyleCnt="5" custScaleX="89652" custLinFactX="-2644" custLinFactY="2437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5A657-2ECC-40E9-87B1-CFD802C8E0BD}" type="pres">
      <dgm:prSet presAssocID="{8088F057-8FA8-4A44-9722-C063F3F8C6C7}" presName="spVertical2" presStyleCnt="0"/>
      <dgm:spPr/>
    </dgm:pt>
    <dgm:pt modelId="{BAD0E0C2-33BE-4390-941C-9A921A7CBE13}" type="pres">
      <dgm:prSet presAssocID="{8088F057-8FA8-4A44-9722-C063F3F8C6C7}" presName="spVertical3" presStyleCnt="0"/>
      <dgm:spPr/>
    </dgm:pt>
    <dgm:pt modelId="{AD36DB5D-894B-4BC1-B2B2-A76343B58F61}" type="pres">
      <dgm:prSet presAssocID="{5A4342D5-0E2A-4A9C-AF6F-7D5DB6701DDB}" presName="space" presStyleCnt="0"/>
      <dgm:spPr/>
    </dgm:pt>
    <dgm:pt modelId="{31301F5E-CCAA-4614-AA36-42599C6CFCDE}" type="pres">
      <dgm:prSet presAssocID="{13B4127C-68A2-4582-AA5E-493DD29ABD0E}" presName="linV" presStyleCnt="0"/>
      <dgm:spPr/>
    </dgm:pt>
    <dgm:pt modelId="{28FDEE5F-7846-4146-888A-C1488636E74C}" type="pres">
      <dgm:prSet presAssocID="{13B4127C-68A2-4582-AA5E-493DD29ABD0E}" presName="spVertical1" presStyleCnt="0"/>
      <dgm:spPr/>
    </dgm:pt>
    <dgm:pt modelId="{0F98D73A-95C1-4BCE-A6CA-1B696A2B64B3}" type="pres">
      <dgm:prSet presAssocID="{13B4127C-68A2-4582-AA5E-493DD29ABD0E}" presName="parTx" presStyleLbl="revTx" presStyleIdx="3" presStyleCnt="5" custScaleX="89652" custLinFactX="-19028" custLinFactY="28414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27839-FE45-44C5-972D-60293B359E9E}" type="pres">
      <dgm:prSet presAssocID="{13B4127C-68A2-4582-AA5E-493DD29ABD0E}" presName="spVertical2" presStyleCnt="0"/>
      <dgm:spPr/>
    </dgm:pt>
    <dgm:pt modelId="{667564A4-05DD-4399-B3D9-AA78183FED0E}" type="pres">
      <dgm:prSet presAssocID="{13B4127C-68A2-4582-AA5E-493DD29ABD0E}" presName="spVertical3" presStyleCnt="0"/>
      <dgm:spPr/>
    </dgm:pt>
    <dgm:pt modelId="{8B27EB16-7E50-4AF2-8B90-E1582C5B1501}" type="pres">
      <dgm:prSet presAssocID="{402C5C9B-D87F-4C6C-BA55-0CADF099FE8F}" presName="space" presStyleCnt="0"/>
      <dgm:spPr/>
    </dgm:pt>
    <dgm:pt modelId="{914FEAAA-63BC-4F9D-B0EC-28739E7F24DD}" type="pres">
      <dgm:prSet presAssocID="{FFAFE279-E727-4582-96BE-2B7A8D310C65}" presName="linV" presStyleCnt="0"/>
      <dgm:spPr/>
    </dgm:pt>
    <dgm:pt modelId="{7441EE08-7059-4AA4-A958-FA73FD5EF052}" type="pres">
      <dgm:prSet presAssocID="{FFAFE279-E727-4582-96BE-2B7A8D310C65}" presName="spVertical1" presStyleCnt="0"/>
      <dgm:spPr/>
    </dgm:pt>
    <dgm:pt modelId="{6158CC8F-4DFE-435D-BE5D-CD990BA897A6}" type="pres">
      <dgm:prSet presAssocID="{FFAFE279-E727-4582-96BE-2B7A8D310C65}" presName="parTx" presStyleLbl="revTx" presStyleIdx="4" presStyleCnt="5" custScaleX="89652" custLinFactY="28414" custLinFactNeighborX="-2478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EA47A-7D5C-459E-BDD9-93EBC9128730}" type="pres">
      <dgm:prSet presAssocID="{FFAFE279-E727-4582-96BE-2B7A8D310C65}" presName="spVertical2" presStyleCnt="0"/>
      <dgm:spPr/>
    </dgm:pt>
    <dgm:pt modelId="{4A53E8C3-9DE7-4053-92C6-1B732A6CAD5A}" type="pres">
      <dgm:prSet presAssocID="{FFAFE279-E727-4582-96BE-2B7A8D310C65}" presName="spVertical3" presStyleCnt="0"/>
      <dgm:spPr/>
    </dgm:pt>
    <dgm:pt modelId="{36F8B18C-FD14-4557-AB6E-E7A78805102D}" type="pres">
      <dgm:prSet presAssocID="{0CDD582F-B2A7-4F61-8ADF-A77F858ED922}" presName="padding2" presStyleCnt="0"/>
      <dgm:spPr/>
    </dgm:pt>
    <dgm:pt modelId="{B66962FF-5950-4181-95F6-7B83CE6BE490}" type="pres">
      <dgm:prSet presAssocID="{0CDD582F-B2A7-4F61-8ADF-A77F858ED922}" presName="negArrow" presStyleCnt="0"/>
      <dgm:spPr/>
    </dgm:pt>
    <dgm:pt modelId="{94586AD1-4E6F-4C5A-95F9-4A5D651F08DC}" type="pres">
      <dgm:prSet presAssocID="{0CDD582F-B2A7-4F61-8ADF-A77F858ED922}" presName="backgroundArrow" presStyleLbl="node1" presStyleIdx="0" presStyleCnt="1" custScaleX="89652" custScaleY="144355" custLinFactNeighborX="-4762" custLinFactNeighborY="19604"/>
      <dgm:spPr>
        <a:ln>
          <a:noFill/>
        </a:ln>
      </dgm:spPr>
      <dgm:t>
        <a:bodyPr/>
        <a:lstStyle/>
        <a:p>
          <a:endParaRPr lang="en-US"/>
        </a:p>
      </dgm:t>
    </dgm:pt>
  </dgm:ptLst>
  <dgm:cxnLst>
    <dgm:cxn modelId="{A5B55A02-1D9B-4DF9-B5E1-7F5139DCA385}" type="presOf" srcId="{13B4127C-68A2-4582-AA5E-493DD29ABD0E}" destId="{0F98D73A-95C1-4BCE-A6CA-1B696A2B64B3}" srcOrd="0" destOrd="0" presId="urn:microsoft.com/office/officeart/2005/8/layout/hProcess3"/>
    <dgm:cxn modelId="{97DCC87F-759D-424C-83AE-276C317A7161}" srcId="{0CDD582F-B2A7-4F61-8ADF-A77F858ED922}" destId="{A847731B-962E-4C6A-BB53-E86B8F9559CC}" srcOrd="0" destOrd="0" parTransId="{C0EE454C-E5A8-4D78-B993-462A867A4D19}" sibTransId="{D8F3DB91-F4CC-4162-ADA1-2BEB906215A4}"/>
    <dgm:cxn modelId="{C2A292D5-3EE1-4B18-A358-56A15A3E4813}" type="presOf" srcId="{FFAFE279-E727-4582-96BE-2B7A8D310C65}" destId="{6158CC8F-4DFE-435D-BE5D-CD990BA897A6}" srcOrd="0" destOrd="0" presId="urn:microsoft.com/office/officeart/2005/8/layout/hProcess3"/>
    <dgm:cxn modelId="{A80C20CE-D277-44FA-A664-EF1FDF7B4E7A}" srcId="{0CDD582F-B2A7-4F61-8ADF-A77F858ED922}" destId="{13B4127C-68A2-4582-AA5E-493DD29ABD0E}" srcOrd="3" destOrd="0" parTransId="{202B203C-58F7-4219-8E9E-B0E867B05F08}" sibTransId="{402C5C9B-D87F-4C6C-BA55-0CADF099FE8F}"/>
    <dgm:cxn modelId="{E001F42F-8DF5-4A69-8B42-1E0D7C51E785}" type="presOf" srcId="{8088F057-8FA8-4A44-9722-C063F3F8C6C7}" destId="{92DB87D6-CC00-4D8D-A414-DAD00262C28A}" srcOrd="0" destOrd="0" presId="urn:microsoft.com/office/officeart/2005/8/layout/hProcess3"/>
    <dgm:cxn modelId="{427AEF37-9CF2-4976-975E-D10DA4293DD4}" type="presOf" srcId="{A847731B-962E-4C6A-BB53-E86B8F9559CC}" destId="{F1091324-BD52-4AAE-A179-6998CC08F66B}" srcOrd="0" destOrd="0" presId="urn:microsoft.com/office/officeart/2005/8/layout/hProcess3"/>
    <dgm:cxn modelId="{075A04BE-2C45-48F3-B0E8-BC669619B975}" srcId="{0CDD582F-B2A7-4F61-8ADF-A77F858ED922}" destId="{8088F057-8FA8-4A44-9722-C063F3F8C6C7}" srcOrd="2" destOrd="0" parTransId="{7645A86B-E1A7-4D02-AF8D-06CCB9A21D58}" sibTransId="{5A4342D5-0E2A-4A9C-AF6F-7D5DB6701DDB}"/>
    <dgm:cxn modelId="{888B72B1-BD09-42EB-9902-7E946F2C47DE}" srcId="{0CDD582F-B2A7-4F61-8ADF-A77F858ED922}" destId="{FFAFE279-E727-4582-96BE-2B7A8D310C65}" srcOrd="4" destOrd="0" parTransId="{DDC67F92-F849-43D3-B351-24D32457FB33}" sibTransId="{D57A134E-B5F6-4155-886F-566C384E1A75}"/>
    <dgm:cxn modelId="{FC8A08D6-6CC7-4E0E-91EC-317A0D7423A6}" type="presOf" srcId="{0CDD582F-B2A7-4F61-8ADF-A77F858ED922}" destId="{C19CBE72-27C5-4B49-B460-9EF78DDAE829}" srcOrd="0" destOrd="0" presId="urn:microsoft.com/office/officeart/2005/8/layout/hProcess3"/>
    <dgm:cxn modelId="{E93EC36C-6A88-4FA1-9070-6BCA435C2B80}" type="presOf" srcId="{547E56AB-A414-4CCD-BE00-69B92B6BF72F}" destId="{FCFA5F87-F045-42A2-A11E-188EA95B40C2}" srcOrd="0" destOrd="0" presId="urn:microsoft.com/office/officeart/2005/8/layout/hProcess3"/>
    <dgm:cxn modelId="{99F7861D-9BFB-4070-9895-6FEB4B48BE04}" srcId="{0CDD582F-B2A7-4F61-8ADF-A77F858ED922}" destId="{547E56AB-A414-4CCD-BE00-69B92B6BF72F}" srcOrd="1" destOrd="0" parTransId="{7E12B778-4348-413E-9B34-F395B3C6847C}" sibTransId="{0E41AB02-FEA7-4501-B6A4-1721FF393903}"/>
    <dgm:cxn modelId="{293AD945-65DF-4C37-A660-F744FB16519B}" type="presParOf" srcId="{C19CBE72-27C5-4B49-B460-9EF78DDAE829}" destId="{2202BFE9-0C24-411E-B2A6-CF88001602AA}" srcOrd="0" destOrd="0" presId="urn:microsoft.com/office/officeart/2005/8/layout/hProcess3"/>
    <dgm:cxn modelId="{A0CF08F3-B19B-426D-A2DD-C0353A134FBA}" type="presParOf" srcId="{C19CBE72-27C5-4B49-B460-9EF78DDAE829}" destId="{12CF82C1-E6CD-4996-BD49-69B28BDE0813}" srcOrd="1" destOrd="0" presId="urn:microsoft.com/office/officeart/2005/8/layout/hProcess3"/>
    <dgm:cxn modelId="{030A055F-6E7A-407C-8831-7E7A379A1B8D}" type="presParOf" srcId="{12CF82C1-E6CD-4996-BD49-69B28BDE0813}" destId="{9569EA70-6B29-4005-8A5C-1D710FD3F79F}" srcOrd="0" destOrd="0" presId="urn:microsoft.com/office/officeart/2005/8/layout/hProcess3"/>
    <dgm:cxn modelId="{9143FD5B-1546-4DBA-BAB2-B60DFB17332D}" type="presParOf" srcId="{12CF82C1-E6CD-4996-BD49-69B28BDE0813}" destId="{3BF3B8B6-28AD-4EE2-B55E-BE28E4D62AF0}" srcOrd="1" destOrd="0" presId="urn:microsoft.com/office/officeart/2005/8/layout/hProcess3"/>
    <dgm:cxn modelId="{65BDF5E1-2D97-47AF-B86B-BA42A57A5AB0}" type="presParOf" srcId="{3BF3B8B6-28AD-4EE2-B55E-BE28E4D62AF0}" destId="{30615A56-A958-4427-AFDE-41406FB0E590}" srcOrd="0" destOrd="0" presId="urn:microsoft.com/office/officeart/2005/8/layout/hProcess3"/>
    <dgm:cxn modelId="{4FE446B1-5328-4085-968B-A56C8331F837}" type="presParOf" srcId="{3BF3B8B6-28AD-4EE2-B55E-BE28E4D62AF0}" destId="{F1091324-BD52-4AAE-A179-6998CC08F66B}" srcOrd="1" destOrd="0" presId="urn:microsoft.com/office/officeart/2005/8/layout/hProcess3"/>
    <dgm:cxn modelId="{1178633E-3461-4226-8CBB-35E29AC80D59}" type="presParOf" srcId="{3BF3B8B6-28AD-4EE2-B55E-BE28E4D62AF0}" destId="{CC131411-ED52-47C6-927F-C70B7CD0B287}" srcOrd="2" destOrd="0" presId="urn:microsoft.com/office/officeart/2005/8/layout/hProcess3"/>
    <dgm:cxn modelId="{5B110EA0-A8D4-4712-86E4-DD0ACBAAFD39}" type="presParOf" srcId="{3BF3B8B6-28AD-4EE2-B55E-BE28E4D62AF0}" destId="{C58F2873-C888-4A10-907C-8514E2A0C397}" srcOrd="3" destOrd="0" presId="urn:microsoft.com/office/officeart/2005/8/layout/hProcess3"/>
    <dgm:cxn modelId="{68A95386-4558-4119-8C0C-4F6555130466}" type="presParOf" srcId="{12CF82C1-E6CD-4996-BD49-69B28BDE0813}" destId="{E01822C5-391A-4112-AA6E-D953C140046E}" srcOrd="2" destOrd="0" presId="urn:microsoft.com/office/officeart/2005/8/layout/hProcess3"/>
    <dgm:cxn modelId="{090178E1-97A7-48C4-93C0-72B3F783EC26}" type="presParOf" srcId="{12CF82C1-E6CD-4996-BD49-69B28BDE0813}" destId="{6D09165F-22D4-4DB9-999C-43CB0257F38F}" srcOrd="3" destOrd="0" presId="urn:microsoft.com/office/officeart/2005/8/layout/hProcess3"/>
    <dgm:cxn modelId="{B2E6CB95-1858-4057-80CF-197E6D40B97C}" type="presParOf" srcId="{6D09165F-22D4-4DB9-999C-43CB0257F38F}" destId="{14E9B1FD-B371-48E1-ADAC-24EC46C72ABB}" srcOrd="0" destOrd="0" presId="urn:microsoft.com/office/officeart/2005/8/layout/hProcess3"/>
    <dgm:cxn modelId="{F8935E44-B65D-4CB0-A9CF-DCA541EF84D8}" type="presParOf" srcId="{6D09165F-22D4-4DB9-999C-43CB0257F38F}" destId="{FCFA5F87-F045-42A2-A11E-188EA95B40C2}" srcOrd="1" destOrd="0" presId="urn:microsoft.com/office/officeart/2005/8/layout/hProcess3"/>
    <dgm:cxn modelId="{3DE6E199-5BEC-4368-9626-94E6B4EAC046}" type="presParOf" srcId="{6D09165F-22D4-4DB9-999C-43CB0257F38F}" destId="{0D1C8008-B59C-41FC-8FCA-21ADCB257FA7}" srcOrd="2" destOrd="0" presId="urn:microsoft.com/office/officeart/2005/8/layout/hProcess3"/>
    <dgm:cxn modelId="{262B8489-B413-4C7E-9E5D-9BC519C5BEB7}" type="presParOf" srcId="{6D09165F-22D4-4DB9-999C-43CB0257F38F}" destId="{2673FAF0-4722-4ED3-A86C-AE6C2D141D8E}" srcOrd="3" destOrd="0" presId="urn:microsoft.com/office/officeart/2005/8/layout/hProcess3"/>
    <dgm:cxn modelId="{0CC7D3EC-F274-4CD6-A1BD-B027D02E63C7}" type="presParOf" srcId="{12CF82C1-E6CD-4996-BD49-69B28BDE0813}" destId="{7ECE5EE5-895F-4B02-A6DB-8D33F5A76B63}" srcOrd="4" destOrd="0" presId="urn:microsoft.com/office/officeart/2005/8/layout/hProcess3"/>
    <dgm:cxn modelId="{7E463F53-A365-4DAD-ABB1-46F26243FAF3}" type="presParOf" srcId="{12CF82C1-E6CD-4996-BD49-69B28BDE0813}" destId="{0D487A42-950F-401C-9DAC-BE448CF6221C}" srcOrd="5" destOrd="0" presId="urn:microsoft.com/office/officeart/2005/8/layout/hProcess3"/>
    <dgm:cxn modelId="{1ED5BEF9-DF80-4340-A349-621A9140B225}" type="presParOf" srcId="{0D487A42-950F-401C-9DAC-BE448CF6221C}" destId="{F595E2A4-B405-4479-8293-66F2C1C0CADB}" srcOrd="0" destOrd="0" presId="urn:microsoft.com/office/officeart/2005/8/layout/hProcess3"/>
    <dgm:cxn modelId="{546E4044-9264-4171-87D2-1254793190FA}" type="presParOf" srcId="{0D487A42-950F-401C-9DAC-BE448CF6221C}" destId="{92DB87D6-CC00-4D8D-A414-DAD00262C28A}" srcOrd="1" destOrd="0" presId="urn:microsoft.com/office/officeart/2005/8/layout/hProcess3"/>
    <dgm:cxn modelId="{FB95513A-E557-4DFD-9945-EC57BA7ABB6B}" type="presParOf" srcId="{0D487A42-950F-401C-9DAC-BE448CF6221C}" destId="{F0D5A657-2ECC-40E9-87B1-CFD802C8E0BD}" srcOrd="2" destOrd="0" presId="urn:microsoft.com/office/officeart/2005/8/layout/hProcess3"/>
    <dgm:cxn modelId="{44AC8115-4437-494B-AFBD-934E2D4B524B}" type="presParOf" srcId="{0D487A42-950F-401C-9DAC-BE448CF6221C}" destId="{BAD0E0C2-33BE-4390-941C-9A921A7CBE13}" srcOrd="3" destOrd="0" presId="urn:microsoft.com/office/officeart/2005/8/layout/hProcess3"/>
    <dgm:cxn modelId="{76F772A9-5F5A-40B1-8159-453F1D54F171}" type="presParOf" srcId="{12CF82C1-E6CD-4996-BD49-69B28BDE0813}" destId="{AD36DB5D-894B-4BC1-B2B2-A76343B58F61}" srcOrd="6" destOrd="0" presId="urn:microsoft.com/office/officeart/2005/8/layout/hProcess3"/>
    <dgm:cxn modelId="{7F97D7E3-A7C6-4C3B-95CB-35B2F0179346}" type="presParOf" srcId="{12CF82C1-E6CD-4996-BD49-69B28BDE0813}" destId="{31301F5E-CCAA-4614-AA36-42599C6CFCDE}" srcOrd="7" destOrd="0" presId="urn:microsoft.com/office/officeart/2005/8/layout/hProcess3"/>
    <dgm:cxn modelId="{CFFE10E4-C0E8-43D5-A466-4D60B367536D}" type="presParOf" srcId="{31301F5E-CCAA-4614-AA36-42599C6CFCDE}" destId="{28FDEE5F-7846-4146-888A-C1488636E74C}" srcOrd="0" destOrd="0" presId="urn:microsoft.com/office/officeart/2005/8/layout/hProcess3"/>
    <dgm:cxn modelId="{ACE429AD-84D3-40D1-91BF-4263E47089C9}" type="presParOf" srcId="{31301F5E-CCAA-4614-AA36-42599C6CFCDE}" destId="{0F98D73A-95C1-4BCE-A6CA-1B696A2B64B3}" srcOrd="1" destOrd="0" presId="urn:microsoft.com/office/officeart/2005/8/layout/hProcess3"/>
    <dgm:cxn modelId="{07038C9D-1091-4D65-BCB1-36EDD5B6C8D9}" type="presParOf" srcId="{31301F5E-CCAA-4614-AA36-42599C6CFCDE}" destId="{6C827839-FE45-44C5-972D-60293B359E9E}" srcOrd="2" destOrd="0" presId="urn:microsoft.com/office/officeart/2005/8/layout/hProcess3"/>
    <dgm:cxn modelId="{45ADABCD-7249-463B-8CFA-D52581BB27D9}" type="presParOf" srcId="{31301F5E-CCAA-4614-AA36-42599C6CFCDE}" destId="{667564A4-05DD-4399-B3D9-AA78183FED0E}" srcOrd="3" destOrd="0" presId="urn:microsoft.com/office/officeart/2005/8/layout/hProcess3"/>
    <dgm:cxn modelId="{7C335C19-5604-481F-B5A5-7E4B0C34E4CF}" type="presParOf" srcId="{12CF82C1-E6CD-4996-BD49-69B28BDE0813}" destId="{8B27EB16-7E50-4AF2-8B90-E1582C5B1501}" srcOrd="8" destOrd="0" presId="urn:microsoft.com/office/officeart/2005/8/layout/hProcess3"/>
    <dgm:cxn modelId="{E8ED4568-2D09-4FB1-BDA5-02A904287FAB}" type="presParOf" srcId="{12CF82C1-E6CD-4996-BD49-69B28BDE0813}" destId="{914FEAAA-63BC-4F9D-B0EC-28739E7F24DD}" srcOrd="9" destOrd="0" presId="urn:microsoft.com/office/officeart/2005/8/layout/hProcess3"/>
    <dgm:cxn modelId="{65D36FA4-E64F-4BA7-B879-48885E4A1B87}" type="presParOf" srcId="{914FEAAA-63BC-4F9D-B0EC-28739E7F24DD}" destId="{7441EE08-7059-4AA4-A958-FA73FD5EF052}" srcOrd="0" destOrd="0" presId="urn:microsoft.com/office/officeart/2005/8/layout/hProcess3"/>
    <dgm:cxn modelId="{89A0B30F-F5F9-46A9-84F8-B62E7E71345C}" type="presParOf" srcId="{914FEAAA-63BC-4F9D-B0EC-28739E7F24DD}" destId="{6158CC8F-4DFE-435D-BE5D-CD990BA897A6}" srcOrd="1" destOrd="0" presId="urn:microsoft.com/office/officeart/2005/8/layout/hProcess3"/>
    <dgm:cxn modelId="{764EF72B-E407-475D-904D-D459461998D8}" type="presParOf" srcId="{914FEAAA-63BC-4F9D-B0EC-28739E7F24DD}" destId="{D00EA47A-7D5C-459E-BDD9-93EBC9128730}" srcOrd="2" destOrd="0" presId="urn:microsoft.com/office/officeart/2005/8/layout/hProcess3"/>
    <dgm:cxn modelId="{B7DC0FB5-1112-4C8C-8A09-D09C5890684C}" type="presParOf" srcId="{914FEAAA-63BC-4F9D-B0EC-28739E7F24DD}" destId="{4A53E8C3-9DE7-4053-92C6-1B732A6CAD5A}" srcOrd="3" destOrd="0" presId="urn:microsoft.com/office/officeart/2005/8/layout/hProcess3"/>
    <dgm:cxn modelId="{C3F9A633-6FC1-4BCF-BB79-3AFFB08B6307}" type="presParOf" srcId="{12CF82C1-E6CD-4996-BD49-69B28BDE0813}" destId="{36F8B18C-FD14-4557-AB6E-E7A78805102D}" srcOrd="10" destOrd="0" presId="urn:microsoft.com/office/officeart/2005/8/layout/hProcess3"/>
    <dgm:cxn modelId="{B08C4514-F933-4243-8138-0547068F941E}" type="presParOf" srcId="{12CF82C1-E6CD-4996-BD49-69B28BDE0813}" destId="{B66962FF-5950-4181-95F6-7B83CE6BE490}" srcOrd="11" destOrd="0" presId="urn:microsoft.com/office/officeart/2005/8/layout/hProcess3"/>
    <dgm:cxn modelId="{4B19558B-2E0C-4299-9D48-CE4F4CB07F4A}" type="presParOf" srcId="{12CF82C1-E6CD-4996-BD49-69B28BDE0813}" destId="{94586AD1-4E6F-4C5A-95F9-4A5D651F08DC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415E5-25A6-43DC-9244-9A82ED8D2EC9}">
      <dsp:nvSpPr>
        <dsp:cNvPr id="0" name=""/>
        <dsp:cNvSpPr/>
      </dsp:nvSpPr>
      <dsp:spPr>
        <a:xfrm>
          <a:off x="0" y="55139"/>
          <a:ext cx="3481386" cy="580320"/>
        </a:xfrm>
        <a:prstGeom prst="rect">
          <a:avLst/>
        </a:prstGeom>
        <a:solidFill>
          <a:schemeClr val="accent1">
            <a:lumMod val="25000"/>
            <a:lumOff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KNOW WHAT IS IN YOUR SYSTEM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55139"/>
        <a:ext cx="3481386" cy="580320"/>
      </dsp:txXfrm>
    </dsp:sp>
    <dsp:sp modelId="{6170B243-90C0-4367-8803-B2342AD49837}">
      <dsp:nvSpPr>
        <dsp:cNvPr id="0" name=""/>
        <dsp:cNvSpPr/>
      </dsp:nvSpPr>
      <dsp:spPr>
        <a:xfrm>
          <a:off x="0" y="724739"/>
          <a:ext cx="3481386" cy="580320"/>
        </a:xfrm>
        <a:prstGeom prst="rect">
          <a:avLst/>
        </a:prstGeom>
        <a:solidFill>
          <a:schemeClr val="accent1">
            <a:lumMod val="25000"/>
            <a:lumOff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IDENTIFY THREATS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724739"/>
        <a:ext cx="3481386" cy="580320"/>
      </dsp:txXfrm>
    </dsp:sp>
    <dsp:sp modelId="{150B2C16-FEFD-4ACD-BCFD-17D373DA7AB7}">
      <dsp:nvSpPr>
        <dsp:cNvPr id="0" name=""/>
        <dsp:cNvSpPr/>
      </dsp:nvSpPr>
      <dsp:spPr>
        <a:xfrm>
          <a:off x="0" y="1394339"/>
          <a:ext cx="3481386" cy="580320"/>
        </a:xfrm>
        <a:prstGeom prst="rect">
          <a:avLst/>
        </a:prstGeom>
        <a:solidFill>
          <a:schemeClr val="accent1">
            <a:lumMod val="25000"/>
            <a:lumOff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EVALUATE &amp; RANK RISKS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1394339"/>
        <a:ext cx="3481386" cy="580320"/>
      </dsp:txXfrm>
    </dsp:sp>
    <dsp:sp modelId="{ED2751B9-DFAC-4B94-A401-D2369A0CA264}">
      <dsp:nvSpPr>
        <dsp:cNvPr id="0" name=""/>
        <dsp:cNvSpPr/>
      </dsp:nvSpPr>
      <dsp:spPr>
        <a:xfrm>
          <a:off x="0" y="2063939"/>
          <a:ext cx="3481386" cy="580320"/>
        </a:xfrm>
        <a:prstGeom prst="rect">
          <a:avLst/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IDENTIFY &amp; IMPLEMENT MEASURES TO REDUCE RISK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2063939"/>
        <a:ext cx="3481386" cy="580320"/>
      </dsp:txXfrm>
    </dsp:sp>
    <dsp:sp modelId="{7BE1B3B2-C49D-4FE5-80F5-EEE7FB241473}">
      <dsp:nvSpPr>
        <dsp:cNvPr id="0" name=""/>
        <dsp:cNvSpPr/>
      </dsp:nvSpPr>
      <dsp:spPr>
        <a:xfrm>
          <a:off x="0" y="2733539"/>
          <a:ext cx="3481386" cy="580320"/>
        </a:xfrm>
        <a:prstGeom prst="rect">
          <a:avLst/>
        </a:prstGeom>
        <a:solidFill>
          <a:schemeClr val="accent1">
            <a:lumMod val="25000"/>
            <a:lumOff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MEASURE / MONITOR &amp; EVALUATE EFFECTIVENESS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2733539"/>
        <a:ext cx="3481386" cy="580320"/>
      </dsp:txXfrm>
    </dsp:sp>
    <dsp:sp modelId="{B891FC15-DFA6-42C4-864A-F6C27EA9CC5E}">
      <dsp:nvSpPr>
        <dsp:cNvPr id="0" name=""/>
        <dsp:cNvSpPr/>
      </dsp:nvSpPr>
      <dsp:spPr>
        <a:xfrm>
          <a:off x="0" y="3403139"/>
          <a:ext cx="3481386" cy="580320"/>
        </a:xfrm>
        <a:prstGeom prst="rect">
          <a:avLst/>
        </a:prstGeom>
        <a:solidFill>
          <a:schemeClr val="accent1">
            <a:lumMod val="25000"/>
            <a:lumOff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REPORT RESULTS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3403139"/>
        <a:ext cx="3481386" cy="580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86AD1-4E6F-4C5A-95F9-4A5D651F08DC}">
      <dsp:nvSpPr>
        <dsp:cNvPr id="0" name=""/>
        <dsp:cNvSpPr/>
      </dsp:nvSpPr>
      <dsp:spPr>
        <a:xfrm>
          <a:off x="0" y="314322"/>
          <a:ext cx="9144000" cy="1842258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B87D6-CC00-4D8D-A414-DAD00262C28A}">
      <dsp:nvSpPr>
        <dsp:cNvPr id="0" name=""/>
        <dsp:cNvSpPr/>
      </dsp:nvSpPr>
      <dsp:spPr>
        <a:xfrm>
          <a:off x="6597155" y="841290"/>
          <a:ext cx="1634132" cy="63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TOWN HALL             MEETINGS</a:t>
          </a:r>
        </a:p>
      </dsp:txBody>
      <dsp:txXfrm>
        <a:off x="6597155" y="841290"/>
        <a:ext cx="1634132" cy="638100"/>
      </dsp:txXfrm>
    </dsp:sp>
    <dsp:sp modelId="{FCFA5F87-F045-42A2-A11E-188EA95B40C2}">
      <dsp:nvSpPr>
        <dsp:cNvPr id="0" name=""/>
        <dsp:cNvSpPr/>
      </dsp:nvSpPr>
      <dsp:spPr>
        <a:xfrm>
          <a:off x="4921246" y="841928"/>
          <a:ext cx="1107664" cy="63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PERMIT COORDINATION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4921246" y="841928"/>
        <a:ext cx="1107664" cy="638100"/>
      </dsp:txXfrm>
    </dsp:sp>
    <dsp:sp modelId="{35553851-F299-4884-9B70-745A4CC223C8}">
      <dsp:nvSpPr>
        <dsp:cNvPr id="0" name=""/>
        <dsp:cNvSpPr/>
      </dsp:nvSpPr>
      <dsp:spPr>
        <a:xfrm>
          <a:off x="496022" y="860822"/>
          <a:ext cx="1634132" cy="63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INTERNAL COORDINATION</a:t>
          </a:r>
        </a:p>
      </dsp:txBody>
      <dsp:txXfrm>
        <a:off x="496022" y="860822"/>
        <a:ext cx="1634132" cy="638100"/>
      </dsp:txXfrm>
    </dsp:sp>
    <dsp:sp modelId="{F1091324-BD52-4AAE-A179-6998CC08F66B}">
      <dsp:nvSpPr>
        <dsp:cNvPr id="0" name=""/>
        <dsp:cNvSpPr/>
      </dsp:nvSpPr>
      <dsp:spPr>
        <a:xfrm>
          <a:off x="2357463" y="847799"/>
          <a:ext cx="1892979" cy="63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MUNICIPAL ROAD PROJECT      COORDINATION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357463" y="847799"/>
        <a:ext cx="1892979" cy="638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86AD1-4E6F-4C5A-95F9-4A5D651F08DC}">
      <dsp:nvSpPr>
        <dsp:cNvPr id="0" name=""/>
        <dsp:cNvSpPr/>
      </dsp:nvSpPr>
      <dsp:spPr>
        <a:xfrm>
          <a:off x="0" y="1028706"/>
          <a:ext cx="9144000" cy="300763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CC8F-4DFE-435D-BE5D-CD990BA897A6}">
      <dsp:nvSpPr>
        <dsp:cNvPr id="0" name=""/>
        <dsp:cNvSpPr/>
      </dsp:nvSpPr>
      <dsp:spPr>
        <a:xfrm>
          <a:off x="6683593" y="1958009"/>
          <a:ext cx="1158816" cy="104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RE-LIGHT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APPLIANCE</a:t>
          </a:r>
        </a:p>
      </dsp:txBody>
      <dsp:txXfrm>
        <a:off x="6683593" y="1958009"/>
        <a:ext cx="1158816" cy="1041750"/>
      </dsp:txXfrm>
    </dsp:sp>
    <dsp:sp modelId="{0F98D73A-95C1-4BCE-A6CA-1B696A2B64B3}">
      <dsp:nvSpPr>
        <dsp:cNvPr id="0" name=""/>
        <dsp:cNvSpPr/>
      </dsp:nvSpPr>
      <dsp:spPr>
        <a:xfrm>
          <a:off x="3914295" y="1958009"/>
          <a:ext cx="1158816" cy="104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DOOR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HANGERS</a:t>
          </a:r>
        </a:p>
      </dsp:txBody>
      <dsp:txXfrm>
        <a:off x="3914295" y="1958009"/>
        <a:ext cx="1158816" cy="1041750"/>
      </dsp:txXfrm>
    </dsp:sp>
    <dsp:sp modelId="{92DB87D6-CC00-4D8D-A414-DAD00262C28A}">
      <dsp:nvSpPr>
        <dsp:cNvPr id="0" name=""/>
        <dsp:cNvSpPr/>
      </dsp:nvSpPr>
      <dsp:spPr>
        <a:xfrm>
          <a:off x="2574984" y="1915933"/>
          <a:ext cx="1158816" cy="104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PERSONAL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CONTACT</a:t>
          </a:r>
        </a:p>
      </dsp:txBody>
      <dsp:txXfrm>
        <a:off x="2574984" y="1915933"/>
        <a:ext cx="1158816" cy="1041750"/>
      </dsp:txXfrm>
    </dsp:sp>
    <dsp:sp modelId="{FCFA5F87-F045-42A2-A11E-188EA95B40C2}">
      <dsp:nvSpPr>
        <dsp:cNvPr id="0" name=""/>
        <dsp:cNvSpPr/>
      </dsp:nvSpPr>
      <dsp:spPr>
        <a:xfrm>
          <a:off x="1533532" y="1933205"/>
          <a:ext cx="785470" cy="104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PHONE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CALLS 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1533532" y="1933205"/>
        <a:ext cx="785470" cy="1041750"/>
      </dsp:txXfrm>
    </dsp:sp>
    <dsp:sp modelId="{F1091324-BD52-4AAE-A179-6998CC08F66B}">
      <dsp:nvSpPr>
        <dsp:cNvPr id="0" name=""/>
        <dsp:cNvSpPr/>
      </dsp:nvSpPr>
      <dsp:spPr>
        <a:xfrm>
          <a:off x="76222" y="1929048"/>
          <a:ext cx="1158816" cy="104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CUSTOMER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LETTERS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76222" y="1929048"/>
        <a:ext cx="1158816" cy="104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0.14579</cdr:x>
      <cdr:y>0.86386</cdr:y>
    </cdr:from>
    <cdr:to>
      <cdr:x>0.32908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425576" y="5924354"/>
          <a:ext cx="1792287" cy="9336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0.27301</cdr:x>
      <cdr:y>0.35564</cdr:y>
    </cdr:from>
    <cdr:to>
      <cdr:x>0.70069</cdr:x>
      <cdr:y>0.62694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screen">
          <a:lum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424795" y="2241251"/>
          <a:ext cx="3682674" cy="1733286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9B9B39A-71A0-49B3-B4CA-65A54A9CCA17}" type="datetime1">
              <a:rPr lang="en-US"/>
              <a:pPr>
                <a:defRPr/>
              </a:pPr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B5CCF9A-B24C-4619-9C5B-E47FD5C6B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2C9BBC-DD3C-4D16-8D65-9CF552F727B9}" type="datetime1">
              <a:rPr lang="en-US"/>
              <a:pPr>
                <a:defRPr/>
              </a:pPr>
              <a:t>10/14/2016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3D8418-A31B-4A0D-BEBE-5F8EF8CCA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02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E832EA-F32C-4D83-997D-27FE943752D8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b="1" smtClean="0">
                <a:ea typeface="ＭＳ Ｐゴシック" pitchFamily="34" charset="-128"/>
              </a:rPr>
              <a:t>HOW</a:t>
            </a:r>
          </a:p>
          <a:p>
            <a:pPr eaLnBrk="1"/>
            <a:endParaRPr lang="en-US" altLang="en-US" u="sng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983413" y="5021263"/>
            <a:ext cx="5341937" cy="26352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93172" tIns="46586" rIns="93172" bIns="46586" anchor="b"/>
          <a:lstStyle>
            <a:lvl1pPr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F9605760-AB41-4842-9D73-ECFB2B44D5A8}" type="slidenum">
              <a:rPr lang="en-US" altLang="en-US" sz="1200">
                <a:solidFill>
                  <a:srgbClr val="000000"/>
                </a:solidFill>
              </a:rPr>
              <a:pPr algn="r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b="1" smtClean="0">
                <a:ea typeface="ＭＳ Ｐゴシック" pitchFamily="34" charset="-128"/>
              </a:rPr>
              <a:t>HOW</a:t>
            </a:r>
          </a:p>
          <a:p>
            <a:pPr eaLnBrk="1"/>
            <a:endParaRPr lang="en-US" altLang="en-US" smtClean="0">
              <a:ea typeface="ＭＳ Ｐゴシック" pitchFamily="34" charset="-128"/>
            </a:endParaRP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2014 AVERAGE FOR MAIN PIPE WAS:</a:t>
            </a: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HDD/BORE - </a:t>
            </a: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SPLIT &amp; PULL - </a:t>
            </a: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OPEN TRENCH - </a:t>
            </a:r>
          </a:p>
        </p:txBody>
      </p:sp>
      <p:sp>
        <p:nvSpPr>
          <p:cNvPr id="26628" name="Slide Number Placeholder 3"/>
          <p:cNvSpPr txBox="1">
            <a:spLocks noChangeArrowheads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defTabSz="447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47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47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47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47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0231B4-4945-4A52-9EF5-ADD6F4399770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b="1" smtClean="0">
                <a:ea typeface="ＭＳ Ｐゴシック" pitchFamily="34" charset="-128"/>
              </a:rPr>
              <a:t>RESULTS – SCOPE – </a:t>
            </a:r>
            <a:r>
              <a:rPr lang="en-US" altLang="en-US" smtClean="0">
                <a:ea typeface="ＭＳ Ｐゴシック" pitchFamily="34" charset="-128"/>
              </a:rPr>
              <a:t>WE CONTINUE TO STAY AHEAD OF THE QUANTITIES THAT WE STATE TO THE COMMISSIONS </a:t>
            </a:r>
          </a:p>
          <a:p>
            <a:pPr eaLnBrk="1"/>
            <a:endParaRPr lang="en-US" altLang="en-US" smtClean="0">
              <a:ea typeface="ＭＳ Ｐゴシック" pitchFamily="34" charset="-128"/>
            </a:endParaRP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DELTA BETWEEN 2012-2015 TOTALS SHOWN IN BAR CHART &amp; 82.5 IN PIE CHART IS THE 2011 ODESSA PROJECT.</a:t>
            </a: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STAYING AHEAD OF UTITLIY COMMISSION COMMITMENTS</a:t>
            </a: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 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7138988" y="5103813"/>
            <a:ext cx="5461000" cy="26987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94937" tIns="47469" rIns="94937" bIns="47469" anchor="b"/>
          <a:lstStyle>
            <a:lvl1pPr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D716DCE-1819-4EE8-80B8-F2D6EB92B2C5}" type="slidenum">
              <a:rPr lang="en-US" altLang="en-US" sz="1200">
                <a:solidFill>
                  <a:srgbClr val="000000"/>
                </a:solidFill>
              </a:rPr>
              <a:pPr algn="r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b="1" smtClean="0">
                <a:ea typeface="ＭＳ Ｐゴシック" pitchFamily="34" charset="-128"/>
              </a:rPr>
              <a:t>RESULTS – SCOPE -  </a:t>
            </a:r>
          </a:p>
          <a:p>
            <a:pPr eaLnBrk="1"/>
            <a:endParaRPr lang="en-US" altLang="en-US" b="1" smtClean="0">
              <a:ea typeface="ＭＳ Ｐゴシック" pitchFamily="34" charset="-128"/>
            </a:endParaRPr>
          </a:p>
          <a:p>
            <a:pPr eaLnBrk="1"/>
            <a:endParaRPr lang="en-US" altLang="en-US" smtClean="0">
              <a:ea typeface="ＭＳ Ｐゴシック" pitchFamily="34" charset="-128"/>
            </a:endParaRP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36.76  MILES OF MAIN PIPE REMAIN OF THE ORIGINALLY PLANNED 57.64 MILES BUT WE HAVE INCREASED THE MILES BY XX TO 48.16 MILES WITH 11.4  MILES OVER 2016-2017</a:t>
            </a: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THIS INCREASE IS TO COMPENSATE FOR THE REDUCTION IN STTRS OF APPROX. XXXX UNITS </a:t>
            </a:r>
          </a:p>
          <a:p>
            <a:pPr eaLnBrk="1"/>
            <a:endParaRPr lang="en-US" altLang="en-US" smtClean="0">
              <a:ea typeface="ＭＳ Ｐゴシック" pitchFamily="34" charset="-128"/>
            </a:endParaRP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  NEED TO ADD ALL PAPER FIELDED UNITS</a:t>
            </a:r>
          </a:p>
          <a:p>
            <a:pPr eaLnBrk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7138988" y="5103813"/>
            <a:ext cx="5461000" cy="26987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94937" tIns="47469" rIns="94937" bIns="47469" anchor="b"/>
          <a:lstStyle>
            <a:lvl1pPr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C29E52AB-3DCE-4752-BE89-93D4B26888ED}" type="slidenum">
              <a:rPr lang="en-US" altLang="en-US" sz="1200">
                <a:solidFill>
                  <a:srgbClr val="000000"/>
                </a:solidFill>
              </a:rPr>
              <a:pPr algn="r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b="1" smtClean="0">
                <a:ea typeface="ＭＳ Ｐゴシック" pitchFamily="34" charset="-128"/>
              </a:rPr>
              <a:t>RESULTS – BUDGET - Here is the Capital Spend (Plan to Actual) results – with the budget variance by (%) percent shown at the bottom</a:t>
            </a:r>
          </a:p>
          <a:p>
            <a:pPr eaLnBrk="1"/>
            <a:endParaRPr lang="en-US" altLang="en-US" smtClean="0">
              <a:ea typeface="ＭＳ Ｐゴシック" pitchFamily="34" charset="-128"/>
            </a:endParaRPr>
          </a:p>
          <a:p>
            <a:pPr eaLnBrk="1"/>
            <a:r>
              <a:rPr lang="en-US" altLang="en-US" b="1" smtClean="0">
                <a:ea typeface="ＭＳ Ｐゴシック" pitchFamily="34" charset="-128"/>
              </a:rPr>
              <a:t>THE GFRP REPRESENTS 5% OF AVISTA’S ANNUAL CAPITAL BUDGET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93172" tIns="46586" rIns="93172" bIns="46586" anchor="b"/>
          <a:lstStyle>
            <a:lvl1pPr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34C70AF6-CA8A-4162-8179-CFCD7AC57FE1}" type="slidenum">
              <a:rPr lang="en-US" altLang="en-US" sz="1200">
                <a:solidFill>
                  <a:srgbClr val="000000"/>
                </a:solidFill>
              </a:rPr>
              <a:pPr algn="r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8568216-A419-4BA9-8A9E-CB6F3523F2F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ea typeface="ＭＳ Ｐゴシック" pitchFamily="34" charset="-128"/>
              </a:rPr>
              <a:t>CUSTOMER CARE</a:t>
            </a:r>
          </a:p>
          <a:p>
            <a:pPr eaLnBrk="1" hangingPunct="1">
              <a:spcBef>
                <a:spcPct val="0"/>
              </a:spcBef>
            </a:pPr>
            <a:endParaRPr lang="en-US" altLang="en-US" b="1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WE COME TO THESE AREAS </a:t>
            </a:r>
            <a:r>
              <a:rPr lang="en-US" altLang="en-US" b="1" u="sng" smtClean="0">
                <a:ea typeface="ＭＳ Ｐゴシック" pitchFamily="34" charset="-128"/>
              </a:rPr>
              <a:t>UNINVITED </a:t>
            </a:r>
            <a:r>
              <a:rPr lang="en-US" altLang="en-US" smtClean="0">
                <a:ea typeface="ＭＳ Ｐゴシック" pitchFamily="34" charset="-128"/>
              </a:rPr>
              <a:t>AND CREATE A LOT OF DISRUPTION IN THE ROADWAYS, AND EVEN CUSTOMER YARDS/DRIVEWAYS, ETC. WE COORDINATE WITH CUSTOMERS TO AND ENTER MOST HOMES TO RE-LIGHT APPLIANCES. DESPITE THE LEVEL OF DISRUPTION &amp; INCONVENIENCE, THROUGH A WELL THOUGHT OUT COMMUNICATION PLAN, WE HAVE BEEN ABLE TO MINIMIZE CUSTOMER DISATISFACTION AND COMPLAINTS.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Customer  Communication is a crucial component of the program and the projects. We utilize a communication tool –kit which is tailored to each project. Generally, the tool kit includes the items represented above.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b="1" smtClean="0">
                <a:ea typeface="ＭＳ Ｐゴシック" pitchFamily="34" charset="-128"/>
              </a:rPr>
              <a:t>CUSTOMER CARE</a:t>
            </a:r>
          </a:p>
          <a:p>
            <a:pPr eaLnBrk="1"/>
            <a:endParaRPr lang="en-US" altLang="en-US" smtClean="0">
              <a:ea typeface="ＭＳ Ｐゴシック" pitchFamily="34" charset="-128"/>
            </a:endParaRP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2014 COMPLAINTS = &lt; 1% AT .12 OF A %</a:t>
            </a: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2015 WAS EVEN BETTER WITH = &lt; 1% AT .08 OF A %</a:t>
            </a: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2016 OF 13,247 PEOPLE (6,566 CUSTOMERS / 6,771 NEIGHBORING PROPERTIES) CONTACTED ONLY 5 COMPLAINTS HAVE BEEN LOGGED IN 2016</a:t>
            </a:r>
          </a:p>
          <a:p>
            <a:pPr eaLnBrk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7138988" y="5103813"/>
            <a:ext cx="5461000" cy="26987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94937" tIns="47469" rIns="94937" bIns="47469" anchor="b"/>
          <a:lstStyle>
            <a:lvl1pPr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F209FCFB-1C34-4C78-B5EB-2EAFA97A2D5D}" type="slidenum">
              <a:rPr lang="en-US" altLang="en-US" sz="1200">
                <a:solidFill>
                  <a:srgbClr val="000000"/>
                </a:solidFill>
              </a:rPr>
              <a:pPr algn="r"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/>
            <a:fld id="{011198BE-F380-4092-A3D2-7DB62CBAF988}" type="slidenum">
              <a:rPr lang="en-US" altLang="en-US"/>
              <a:pPr defTabSz="914400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CONSTRUCTION, LEVERAGING TECHNOLOGY &amp; COST CONTROL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BF1979-23C1-4912-B035-24746E98D6A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ea typeface="ＭＳ Ｐゴシック" pitchFamily="34" charset="-128"/>
              </a:rPr>
              <a:t>WHAT</a:t>
            </a:r>
            <a:r>
              <a:rPr lang="en-US" altLang="en-US" smtClean="0">
                <a:ea typeface="ＭＳ Ｐゴシック" pitchFamily="34" charset="-128"/>
              </a:rPr>
              <a:t> – Managing the Assets</a:t>
            </a:r>
          </a:p>
          <a:p>
            <a:pPr eaLnBrk="1"/>
            <a:endParaRPr lang="en-US" altLang="en-US" smtClean="0">
              <a:ea typeface="ＭＳ Ｐゴシック" pitchFamily="34" charset="-128"/>
            </a:endParaRP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PROACTIVE PROGRAM DESIGNED TO:</a:t>
            </a: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737 MILES OF MAIN PIPE AT START OF THE PROGRAM</a:t>
            </a:r>
          </a:p>
          <a:p>
            <a:pPr eaLnBrk="1"/>
            <a:r>
              <a:rPr lang="en-US" altLang="en-US" smtClean="0">
                <a:ea typeface="ＭＳ Ｐゴシック" pitchFamily="34" charset="-128"/>
              </a:rPr>
              <a:t>NEARLY 18,000 STTRS AT START OF PROGRAM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38AA77-888F-41F0-B4C0-B1263C43B183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ea typeface="ＭＳ Ｐゴシック" pitchFamily="34" charset="-128"/>
              </a:rPr>
              <a:t>WHY – Asset Management analysis shows the failure rates &amp; indicates:</a:t>
            </a:r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b="1" u="sng" smtClean="0">
                <a:solidFill>
                  <a:srgbClr val="17375E"/>
                </a:solidFill>
                <a:latin typeface="Arial" charset="0"/>
                <a:ea typeface="ＭＳ Ｐゴシック" pitchFamily="34" charset="-128"/>
              </a:rPr>
              <a:t>20 YEAR TIME FRAME IS OPTIMUM TO MANAGE MAIN PIPE RISK &amp; SPEND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DIMP – Federally Mandated in 2011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2F28789-3D7A-40A8-AE22-BD2F04557889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sz="quarter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WHERE IT IS </a:t>
            </a:r>
          </a:p>
          <a:p>
            <a:pPr eaLnBrk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MAIN PIPE        737 MILES (20 YEARS) </a:t>
            </a:r>
          </a:p>
          <a:p>
            <a:pPr eaLnBrk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STTR’S    17,769 (5 YEARS)    </a:t>
            </a:r>
          </a:p>
          <a:p>
            <a:pPr eaLnBrk="1">
              <a:defRPr/>
            </a:pPr>
            <a:endPara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>
              <a:defRPr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4340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b"/>
          <a:lstStyle>
            <a:lvl1pPr defTabSz="447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47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47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47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47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6A0694-9B3D-4EE6-A8D4-06307E81B053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b="1" smtClean="0">
                <a:ea typeface="ＭＳ Ｐゴシック" pitchFamily="34" charset="-128"/>
              </a:rPr>
              <a:t>WHERE – Aldyl A is throughout our system.  This is what 2016 looks like – As you can see we are spread out across much of our territory</a:t>
            </a:r>
          </a:p>
          <a:p>
            <a:pPr eaLnBrk="1"/>
            <a:r>
              <a:rPr lang="en-US" altLang="en-US" b="1" smtClean="0">
                <a:ea typeface="ＭＳ Ｐゴシック" pitchFamily="34" charset="-128"/>
              </a:rPr>
              <a:t>In future years we be even more spread out since we will have worked through the densely concentrated neighborhoods. </a:t>
            </a:r>
          </a:p>
          <a:p>
            <a:pPr eaLnBrk="1"/>
            <a:endParaRPr lang="en-US" altLang="en-US" b="1" smtClean="0">
              <a:ea typeface="ＭＳ Ｐゴシック" pitchFamily="34" charset="-128"/>
            </a:endParaRPr>
          </a:p>
          <a:p>
            <a:pPr eaLnBrk="1"/>
            <a:r>
              <a:rPr lang="en-US" altLang="en-US" b="1" smtClean="0">
                <a:ea typeface="ＭＳ Ｐゴシック" pitchFamily="34" charset="-128"/>
              </a:rPr>
              <a:t>Currently our contractor NPL employs approximately 130-150 (170 total) people and the GFRP Team is 11. That is a &gt;12:1 Ratio of NPL to Avista   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983413" y="5021263"/>
            <a:ext cx="5341937" cy="26352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93167" tIns="46584" rIns="93167" bIns="46584" anchor="b"/>
          <a:lstStyle>
            <a:lvl1pPr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203EEFD5-260E-4018-8D33-B955221DEF72}" type="slidenum">
              <a:rPr lang="en-US" altLang="en-US" sz="1200">
                <a:solidFill>
                  <a:srgbClr val="000000"/>
                </a:solidFill>
              </a:rPr>
              <a:pPr algn="r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b="1" smtClean="0">
                <a:ea typeface="ＭＳ Ｐゴシック" pitchFamily="34" charset="-128"/>
              </a:rPr>
              <a:t>WHEN</a:t>
            </a:r>
            <a:r>
              <a:rPr lang="en-US" altLang="en-US" smtClean="0">
                <a:ea typeface="ＭＳ Ｐゴシック" pitchFamily="34" charset="-128"/>
              </a:rPr>
              <a:t> = Milestones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5383213" y="6769100"/>
            <a:ext cx="4117975" cy="35718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94937" tIns="47469" rIns="94937" bIns="47469" anchor="b"/>
          <a:lstStyle>
            <a:lvl1pPr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D5D430B8-E0BD-4780-B01C-AEC18EDCC679}" type="slidenum">
              <a:rPr lang="en-US" altLang="en-US" sz="1200">
                <a:solidFill>
                  <a:srgbClr val="000000"/>
                </a:solidFill>
              </a:rPr>
              <a:pPr algn="r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b="1" smtClean="0">
                <a:ea typeface="ＭＳ Ｐゴシック" pitchFamily="34" charset="-128"/>
              </a:rPr>
              <a:t>HOW</a:t>
            </a:r>
          </a:p>
          <a:p>
            <a:pPr eaLnBrk="1"/>
            <a:endParaRPr lang="en-US" altLang="en-US" b="1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7138988" y="5103813"/>
            <a:ext cx="5461000" cy="26987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94942" tIns="47471" rIns="94942" bIns="47471" anchor="b"/>
          <a:lstStyle>
            <a:lvl1pPr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C75415B4-26F4-4444-B5D2-C62BC4507975}" type="slidenum">
              <a:rPr lang="en-US" altLang="en-US" sz="1200">
                <a:solidFill>
                  <a:srgbClr val="000000"/>
                </a:solidFill>
              </a:rPr>
              <a:pPr algn="r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b="1" smtClean="0">
                <a:ea typeface="ＭＳ Ｐゴシック" pitchFamily="34" charset="-128"/>
              </a:rPr>
              <a:t>HOW</a:t>
            </a:r>
          </a:p>
          <a:p>
            <a:pPr eaLnBrk="1"/>
            <a:endParaRPr lang="en-US" altLang="en-US" u="sng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7138988" y="5103813"/>
            <a:ext cx="5461000" cy="269875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94942" tIns="47471" rIns="94942" bIns="47471" anchor="b"/>
          <a:lstStyle>
            <a:lvl1pPr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4F8DEDE0-F32B-4351-B2F8-09A67A7131D2}" type="slidenum">
              <a:rPr lang="en-US" altLang="en-US" sz="1200">
                <a:solidFill>
                  <a:srgbClr val="000000"/>
                </a:solidFill>
              </a:rPr>
              <a:pPr algn="r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3557791"/>
            <a:ext cx="8420469" cy="14700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6" y="5027816"/>
            <a:ext cx="8420470" cy="8619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6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3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5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5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358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73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1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1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61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15807"/>
            <a:ext cx="8229600" cy="53261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5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5741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77BE"/>
          </a:solidFill>
          <a:latin typeface="Arial Bold"/>
          <a:ea typeface="ＭＳ Ｐゴシック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  <a:cs typeface="Arial Bold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  <a:cs typeface="Arial Bold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  <a:cs typeface="Arial Bold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  <a:cs typeface="Arial Bold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41300" y="3400425"/>
            <a:ext cx="8421688" cy="15097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Gas Facility Replacement Program               aka </a:t>
            </a:r>
            <a:r>
              <a:rPr lang="en-US" altLang="en-US" dirty="0" err="1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Aldyl</a:t>
            </a:r>
            <a:r>
              <a:rPr lang="en-US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 A Pipe Replacement Program </a:t>
            </a:r>
            <a:br>
              <a:rPr lang="en-US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</a:br>
            <a:r>
              <a:rPr lang="en-US" altLang="en-US" sz="1800" i="1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Main Pipe Replacement &amp; Service Tee Transition Rebuilds (STTR)</a:t>
            </a:r>
            <a:r>
              <a:rPr lang="en-US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/>
            </a:r>
            <a:br>
              <a:rPr lang="en-US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</a:br>
            <a:endParaRPr lang="en-US" altLang="en-US" dirty="0" smtClean="0">
              <a:latin typeface="Arial Bold" pitchFamily="34" charset="0"/>
              <a:ea typeface="ＭＳ Ｐゴシック" pitchFamily="34" charset="-128"/>
              <a:cs typeface="Arial Bold" pitchFamily="34" charset="0"/>
            </a:endParaRPr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0" y="4910138"/>
            <a:ext cx="9144000" cy="10334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800" b="1" dirty="0" smtClean="0">
                <a:latin typeface="Arial" charset="0"/>
                <a:ea typeface="ＭＳ Ｐゴシック" pitchFamily="34" charset="-128"/>
                <a:cs typeface="Arial" charset="0"/>
              </a:rPr>
              <a:t>2016 NWUCC JOINT STATES MEETING                                         September 29, 2016</a:t>
            </a:r>
          </a:p>
          <a:p>
            <a:pPr eaLnBrk="1" hangingPunct="1"/>
            <a:endParaRPr lang="en-US" altLang="en-US" sz="18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z="1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LEVERAGING TECHNOLOGY (STTR)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86600" y="5800725"/>
            <a:ext cx="2057400" cy="1057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138" y="1395413"/>
            <a:ext cx="2930525" cy="530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4138" y="508000"/>
            <a:ext cx="2930525" cy="338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URBAN MICRO-SURGERY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138" y="857250"/>
            <a:ext cx="2930525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KEYHOLE TECHNOLOGY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98800" y="1390650"/>
            <a:ext cx="2930525" cy="530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98800" y="504825"/>
            <a:ext cx="2930525" cy="33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SAFE EXCAVATION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98800" y="852488"/>
            <a:ext cx="2930525" cy="528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VACUUM EXCAVATION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13463" y="1395413"/>
            <a:ext cx="2930525" cy="530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13463" y="508000"/>
            <a:ext cx="2930525" cy="338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GREATEST DISTURBANCE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13463" y="857250"/>
            <a:ext cx="2930525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HARD SURFACE CUT &amp; PATCH</a:t>
            </a:r>
          </a:p>
        </p:txBody>
      </p:sp>
      <p:pic>
        <p:nvPicPr>
          <p:cNvPr id="23565" name="Picture 14" descr="C:\Users\mww6388\AppData\Local\Microsoft\Windows\Temporary Internet Files\Content.Outlook\58MR7HVH\photo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575" y="1616075"/>
            <a:ext cx="2640013" cy="23145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4" descr="REBUILD PAR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4733925"/>
            <a:ext cx="2663825" cy="18605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1616075"/>
            <a:ext cx="2654300" cy="23241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1616075"/>
            <a:ext cx="2646362" cy="23241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9" name="Picture 9" descr="C:\Documents and Settings\MWW6388\Desktop\SPLIT PULL RIG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730750"/>
            <a:ext cx="2646363" cy="1863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741863"/>
            <a:ext cx="2628900" cy="18526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84138" y="4076700"/>
            <a:ext cx="2930525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RE-INSTATED CORE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98800" y="4073525"/>
            <a:ext cx="2930525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REBUILD ASSEMBLY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13463" y="4076700"/>
            <a:ext cx="2930525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SOFT SURFACE BELL HOLE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102475" y="5800725"/>
            <a:ext cx="2041525" cy="1057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604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LEVERAGING TECHNOLOGY – 2015 RESULTS</a:t>
            </a:r>
          </a:p>
        </p:txBody>
      </p:sp>
      <p:graphicFrame>
        <p:nvGraphicFramePr>
          <p:cNvPr id="2" name="Chart 12"/>
          <p:cNvGraphicFramePr>
            <a:graphicFrameLocks/>
          </p:cNvGraphicFramePr>
          <p:nvPr/>
        </p:nvGraphicFramePr>
        <p:xfrm>
          <a:off x="88900" y="430213"/>
          <a:ext cx="8753475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19"/>
          <p:cNvGraphicFramePr>
            <a:graphicFrameLocks/>
          </p:cNvGraphicFramePr>
          <p:nvPr/>
        </p:nvGraphicFramePr>
        <p:xfrm>
          <a:off x="0" y="3497263"/>
          <a:ext cx="9144000" cy="336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/>
          <p:cNvSpPr/>
          <p:nvPr/>
        </p:nvSpPr>
        <p:spPr>
          <a:xfrm>
            <a:off x="257175" y="1428750"/>
            <a:ext cx="8345488" cy="325438"/>
          </a:xfrm>
          <a:prstGeom prst="rect">
            <a:avLst/>
          </a:prstGeom>
          <a:noFill/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16200000">
            <a:off x="1863725" y="4559300"/>
            <a:ext cx="2447925" cy="1082675"/>
          </a:xfrm>
          <a:prstGeom prst="rect">
            <a:avLst/>
          </a:prstGeom>
          <a:noFill/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-9331"/>
          <a:ext cx="977848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-755010" y="7042150"/>
          <a:ext cx="989901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7351713" y="5915025"/>
            <a:ext cx="1792287" cy="942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5138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MAIN PIPE - SYSTEM WIDE RESULTS 2012 – AUG. 2016</a:t>
            </a:r>
          </a:p>
        </p:txBody>
      </p:sp>
      <p:graphicFrame>
        <p:nvGraphicFramePr>
          <p:cNvPr id="2" name="Chart 8"/>
          <p:cNvGraphicFramePr>
            <a:graphicFrameLocks/>
          </p:cNvGraphicFramePr>
          <p:nvPr/>
        </p:nvGraphicFramePr>
        <p:xfrm>
          <a:off x="-206375" y="184150"/>
          <a:ext cx="3024188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0075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STTR - SYSTEM WIDE RESULTS 2012 – AUG 2016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-632991" y="-133773"/>
          <a:ext cx="3497490" cy="28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7351713" y="5915025"/>
            <a:ext cx="1792287" cy="942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PROGRAM BUDGET RESULTS 2012 – AUG 2016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</a:t>
            </a:r>
          </a:p>
        </p:txBody>
      </p:sp>
      <p:graphicFrame>
        <p:nvGraphicFramePr>
          <p:cNvPr id="4" name="Chart 17"/>
          <p:cNvGraphicFramePr>
            <a:graphicFrameLocks/>
          </p:cNvGraphicFramePr>
          <p:nvPr/>
        </p:nvGraphicFramePr>
        <p:xfrm>
          <a:off x="519113" y="547688"/>
          <a:ext cx="8153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owchart: Connector 2"/>
          <p:cNvSpPr/>
          <p:nvPr/>
        </p:nvSpPr>
        <p:spPr>
          <a:xfrm>
            <a:off x="895350" y="1206500"/>
            <a:ext cx="1816100" cy="869950"/>
          </a:xfrm>
          <a:prstGeom prst="flowChartConnector">
            <a:avLst/>
          </a:prstGeom>
          <a:solidFill>
            <a:srgbClr val="759A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≈ $ 75 M</a:t>
            </a:r>
          </a:p>
          <a:p>
            <a:pPr algn="ctr">
              <a:defRPr/>
            </a:pPr>
            <a:r>
              <a:rPr lang="en-US" sz="1400" b="1" dirty="0"/>
              <a:t>INVESTED</a:t>
            </a:r>
          </a:p>
          <a:p>
            <a:pPr algn="ctr">
              <a:defRPr/>
            </a:pPr>
            <a:r>
              <a:rPr lang="en-US" sz="1400" b="1" dirty="0"/>
              <a:t>2012 - 2016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8225" y="4962525"/>
            <a:ext cx="7467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2012                   2013                   2014                    2015                   2016                    2017                   2018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351713" y="5846763"/>
            <a:ext cx="1792287" cy="1046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0" y="560388"/>
            <a:ext cx="9144000" cy="2246312"/>
          </a:xfrm>
          <a:prstGeom prst="rect">
            <a:avLst/>
          </a:prstGeom>
          <a:solidFill>
            <a:srgbClr val="B2CF1F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a typeface="ＭＳ Ｐゴシック" charset="-128"/>
              </a:rPr>
              <a:t>		PRE-CONSTRUCTION PHASE</a:t>
            </a: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a typeface="ＭＳ Ｐゴシック" charset="-128"/>
              </a:rPr>
              <a:t> </a:t>
            </a: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0" y="600075"/>
          <a:ext cx="9144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0" y="2806700"/>
            <a:ext cx="9144000" cy="4094163"/>
          </a:xfrm>
          <a:prstGeom prst="rect">
            <a:avLst/>
          </a:prstGeom>
          <a:solidFill>
            <a:srgbClr val="0077BE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a typeface="ＭＳ Ｐゴシック" charset="-128"/>
              </a:rPr>
              <a:t>		CONSTRUCTION PHASE</a:t>
            </a: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2000" b="1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a typeface="ＭＳ Ｐゴシック" charset="-128"/>
              </a:rPr>
              <a:t> </a:t>
            </a: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2085975"/>
          <a:ext cx="914400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3799" name="Flowchart: Process 4"/>
          <p:cNvSpPr>
            <a:spLocks noChangeArrowheads="1"/>
          </p:cNvSpPr>
          <p:nvPr/>
        </p:nvSpPr>
        <p:spPr bwMode="auto">
          <a:xfrm>
            <a:off x="1524000" y="914400"/>
            <a:ext cx="2133600" cy="8382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3200" dirty="0">
                <a:solidFill>
                  <a:srgbClr val="00598E"/>
                </a:solidFill>
                <a:latin typeface="Arial Bold" pitchFamily="34" charset="0"/>
                <a:ea typeface="ＭＳ Ｐゴシック"/>
                <a:cs typeface="Arial Bold" pitchFamily="34" charset="0"/>
              </a:rPr>
              <a:t>	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old" pitchFamily="34" charset="0"/>
                <a:ea typeface="ＭＳ Ｐゴシック"/>
                <a:cs typeface="Arial Bold" pitchFamily="34" charset="0"/>
              </a:rPr>
              <a:t>CUSTOMER CARE - COMMUNICATION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 Bold" pitchFamily="34" charset="0"/>
              <a:ea typeface="ＭＳ Ｐゴシック" charset="-128"/>
              <a:cs typeface="Arial Bold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33800" y="5626100"/>
            <a:ext cx="1128713" cy="10414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7199313" y="4276725"/>
            <a:ext cx="1785937" cy="576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5321300" y="4276725"/>
            <a:ext cx="1127125" cy="577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93040" rIns="0" bIns="193040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900" b="1" dirty="0">
                <a:solidFill>
                  <a:srgbClr val="FFFFFF"/>
                </a:solidFill>
              </a:rPr>
              <a:t>WEB </a:t>
            </a:r>
          </a:p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900" b="1" dirty="0">
                <a:solidFill>
                  <a:srgbClr val="FFFFFF"/>
                </a:solidFill>
              </a:rPr>
              <a:t>PAGE</a:t>
            </a:r>
          </a:p>
        </p:txBody>
      </p:sp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>
            <a:graphicFrameLocks/>
          </p:cNvGraphicFramePr>
          <p:nvPr/>
        </p:nvGraphicFramePr>
        <p:xfrm>
          <a:off x="163513" y="650875"/>
          <a:ext cx="8816975" cy="634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H:\A_Assets\Natural Gas Distribution\GFRP\PROGRAM FOLDER\PRESENTATION GRAHICS\trenching 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307537" y="3930910"/>
            <a:ext cx="3369961" cy="266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7537" y="996260"/>
            <a:ext cx="3369961" cy="263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0075"/>
          </a:xfrm>
        </p:spPr>
        <p:txBody>
          <a:bodyPr anchorCtr="1"/>
          <a:lstStyle/>
          <a:p>
            <a:pPr algn="ctr" eaLnBrk="1" hangingPunct="1"/>
            <a:r>
              <a:rPr lang="en-US" altLang="en-US" sz="2800" smtClean="0">
                <a:solidFill>
                  <a:srgbClr val="00598E"/>
                </a:solidFill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CUSTOMER CARE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782638"/>
            <a:ext cx="5700713" cy="5375275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9144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en-US" sz="3200" dirty="0">
              <a:solidFill>
                <a:srgbClr val="00598E"/>
              </a:solidFill>
              <a:latin typeface="Arial Bold" pitchFamily="34" charset="0"/>
              <a:ea typeface="ＭＳ Ｐゴシック"/>
              <a:cs typeface="Arial Bold" pitchFamily="34" charset="0"/>
            </a:endParaRPr>
          </a:p>
          <a:p>
            <a:pPr algn="ctr">
              <a:defRPr/>
            </a:pPr>
            <a:endParaRPr lang="en-US" sz="3200" dirty="0">
              <a:solidFill>
                <a:srgbClr val="00598E"/>
              </a:solidFill>
              <a:latin typeface="Arial Bold" pitchFamily="34" charset="0"/>
              <a:ea typeface="ＭＳ Ｐゴシック"/>
              <a:cs typeface="Arial Bold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598E"/>
                </a:solidFill>
                <a:latin typeface="Arial Bold" pitchFamily="34" charset="0"/>
                <a:ea typeface="ＭＳ Ｐゴシック"/>
                <a:cs typeface="Arial Bold" pitchFamily="34" charset="0"/>
              </a:rPr>
              <a:t>Q &amp; A</a:t>
            </a:r>
          </a:p>
          <a:p>
            <a:pPr algn="ctr">
              <a:defRPr/>
            </a:pP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Arial Bold" pitchFamily="34" charset="0"/>
              <a:ea typeface="ＭＳ Ｐゴシック"/>
              <a:cs typeface="Arial Bold" pitchFamily="34" charset="0"/>
            </a:endParaRPr>
          </a:p>
          <a:p>
            <a:pPr algn="ctr">
              <a:defRPr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 Bold" pitchFamily="34" charset="0"/>
              <a:ea typeface="ＭＳ Ｐゴシック" charset="-128"/>
              <a:cs typeface="Arial Bold" pitchFamily="34" charset="0"/>
            </a:endParaRPr>
          </a:p>
        </p:txBody>
      </p:sp>
      <p:pic>
        <p:nvPicPr>
          <p:cNvPr id="8" name="Picture 7" descr="H:\A_Assets\Natural Gas Distribution\GFRP\PROGRAM FOLDER\CHICAGO TRIP\100_01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97238" y="3470275"/>
            <a:ext cx="2422525" cy="212407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:\A_Assets\Natural Gas Distribution\GFRP\PROGRAM FOLDER\PRESENTATION GRAHICS\trenching phot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16275" y="1057275"/>
            <a:ext cx="2341562" cy="2141538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7975" y="4264025"/>
            <a:ext cx="1973262" cy="2311400"/>
          </a:xfrm>
          <a:prstGeom prst="rect">
            <a:avLst/>
          </a:prstGeom>
          <a:noFill/>
          <a:ln>
            <a:noFill/>
          </a:ln>
          <a:effectLst>
            <a:outerShdw blurRad="50800" dist="1270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738313" y="1338263"/>
            <a:ext cx="1323975" cy="51768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8638" y="2119313"/>
            <a:ext cx="1206500" cy="1141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351713" y="5900738"/>
            <a:ext cx="1792287" cy="957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05338" y="1338263"/>
            <a:ext cx="1323975" cy="514985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79950" y="2119313"/>
            <a:ext cx="1176338" cy="11509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6863" y="1338263"/>
            <a:ext cx="1323975" cy="51768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81350" y="1363663"/>
            <a:ext cx="1323975" cy="5113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46788" y="1338263"/>
            <a:ext cx="1323975" cy="51498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 Bold" pitchFamily="34" charset="0"/>
                <a:ea typeface="ＭＳ Ｐゴシック"/>
                <a:cs typeface="Arial Bold" pitchFamily="34" charset="0"/>
              </a:rPr>
              <a:t>OVERVIEW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 Bold" pitchFamily="34" charset="0"/>
              <a:ea typeface="ＭＳ Ｐゴシック"/>
              <a:cs typeface="Arial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957263"/>
            <a:ext cx="1335088" cy="687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MANAGING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THE ASSETS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8788" y="957263"/>
            <a:ext cx="1333500" cy="687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90" dirty="0"/>
              <a:t>DIMP &amp; PRIORITIZATION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71825" y="957263"/>
            <a:ext cx="1333500" cy="687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SCOPE &amp; REACH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03750" y="957263"/>
            <a:ext cx="1335088" cy="687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20 YEAR PLAN &amp; MILESTONES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46788" y="957263"/>
            <a:ext cx="1333500" cy="687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CONSTRUCTIONMETHODS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2136775"/>
            <a:ext cx="1216025" cy="1117600"/>
          </a:xfrm>
          <a:prstGeom prst="rect">
            <a:avLst/>
          </a:prstGeom>
          <a:noFill/>
          <a:ln w="19050" cap="sq">
            <a:solidFill>
              <a:schemeClr val="bg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85750" y="573088"/>
            <a:ext cx="1335088" cy="387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WHAT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28788" y="573088"/>
            <a:ext cx="1333500" cy="387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71825" y="573088"/>
            <a:ext cx="1333500" cy="387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WHERE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03750" y="573088"/>
            <a:ext cx="1335088" cy="387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WHEN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46788" y="573088"/>
            <a:ext cx="1333500" cy="387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HOW</a:t>
            </a:r>
          </a:p>
        </p:txBody>
      </p:sp>
      <p:pic>
        <p:nvPicPr>
          <p:cNvPr id="53" name="Picture 3" descr="C:\Users\mww6388\AppData\Local\Microsoft\Windows\Temporary Internet Files\Content.Outlook\58MR7HVH\photo (7)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2038" y="2133600"/>
            <a:ext cx="1160462" cy="113665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240088" y="2120900"/>
            <a:ext cx="1211262" cy="114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92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0" y="2151063"/>
            <a:ext cx="115093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013" y="2139950"/>
            <a:ext cx="11858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5438" y="7053263"/>
            <a:ext cx="134667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1488" y="7148513"/>
            <a:ext cx="13468351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7489825" y="1585913"/>
            <a:ext cx="1331913" cy="48926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566025" y="2133600"/>
            <a:ext cx="1176338" cy="1120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489825" y="960438"/>
            <a:ext cx="1333500" cy="67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PERFORMANCE</a:t>
            </a:r>
          </a:p>
          <a:p>
            <a:pPr algn="ctr">
              <a:defRPr/>
            </a:pPr>
            <a:r>
              <a:rPr lang="en-US" sz="1400" dirty="0"/>
              <a:t>&amp; COSTS</a:t>
            </a:r>
          </a:p>
        </p:txBody>
      </p:sp>
      <p:pic>
        <p:nvPicPr>
          <p:cNvPr id="7199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075" y="2260600"/>
            <a:ext cx="113823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389313" y="3576638"/>
            <a:ext cx="2330450" cy="2643187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CUSTOMER CARE</a:t>
            </a:r>
          </a:p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52" name="Picture 5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9688" y="2025650"/>
            <a:ext cx="1987550" cy="185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7486650" y="582613"/>
            <a:ext cx="1333500" cy="387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RESULTS</a:t>
            </a:r>
          </a:p>
        </p:txBody>
      </p:sp>
      <p:pic>
        <p:nvPicPr>
          <p:cNvPr id="45" name="Picture 5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9597" y="4190603"/>
            <a:ext cx="1589881" cy="1773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43450" y="463550"/>
            <a:ext cx="4238625" cy="5459413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 w="635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600"/>
              </a:lnSpc>
              <a:spcBef>
                <a:spcPts val="900"/>
              </a:spcBef>
              <a:buClr>
                <a:schemeClr val="accent1"/>
              </a:buClr>
              <a:defRPr/>
            </a:pPr>
            <a:r>
              <a:rPr lang="en-US" sz="2000" b="1" kern="0" dirty="0">
                <a:solidFill>
                  <a:srgbClr val="013668"/>
                </a:solidFill>
                <a:latin typeface="Calibri" pitchFamily="34" charset="0"/>
                <a:ea typeface="ＭＳ Ｐゴシック"/>
                <a:cs typeface="ＭＳ Ｐゴシック"/>
              </a:rPr>
              <a:t>	</a:t>
            </a:r>
            <a:endParaRPr lang="en-US" b="1" kern="0" dirty="0">
              <a:solidFill>
                <a:srgbClr val="013668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spcBef>
                <a:spcPts val="900"/>
              </a:spcBef>
              <a:buClr>
                <a:schemeClr val="accent1"/>
              </a:buClr>
              <a:defRPr/>
            </a:pPr>
            <a:r>
              <a:rPr lang="en-US" b="1" kern="0" dirty="0">
                <a:solidFill>
                  <a:srgbClr val="013668"/>
                </a:solidFill>
                <a:latin typeface="Calibri" pitchFamily="34" charset="0"/>
                <a:ea typeface="ＭＳ Ｐゴシック"/>
                <a:cs typeface="ＭＳ Ｐゴシック"/>
              </a:rPr>
              <a:t>	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61925" y="458788"/>
            <a:ext cx="4543425" cy="5464175"/>
          </a:xfrm>
          <a:solidFill>
            <a:srgbClr val="0074BB">
              <a:alpha val="81960"/>
            </a:srgbClr>
          </a:solidFill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MAIN PIPE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1 ¼” TO 4” DIAMETER PIPE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0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INSTALLED 1964 TO 1987</a:t>
            </a:r>
            <a:endParaRPr lang="en-US" altLang="en-US" sz="1800" b="1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Times" pitchFamily="18" charset="0"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	 REPLACEMENT OF MAIN PIPE &amp; SERVICE TOWERS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0" y="2332038"/>
            <a:ext cx="4160838" cy="3422650"/>
          </a:xfrm>
          <a:prstGeom prst="rect">
            <a:avLst/>
          </a:prstGeom>
          <a:ln w="28575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 bwMode="auto">
          <a:xfrm>
            <a:off x="4857750" y="2332038"/>
            <a:ext cx="3976688" cy="342265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0175" y="2576513"/>
            <a:ext cx="1687513" cy="141287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2603500"/>
            <a:ext cx="1752600" cy="13858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0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old" pitchFamily="34" charset="0"/>
                <a:ea typeface="ＭＳ Ｐゴシック"/>
                <a:cs typeface="Arial Bold" pitchFamily="34" charset="0"/>
              </a:rPr>
              <a:t>MANAGING THE ASSETS</a:t>
            </a:r>
          </a:p>
        </p:txBody>
      </p:sp>
      <p:pic>
        <p:nvPicPr>
          <p:cNvPr id="9225" name="Picture 10" descr="H:\A_Assets\Natural Gas Distribution\GFRP\PROGRAM FOLDER\CHICAGO TRIP\100_015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050" y="4032250"/>
            <a:ext cx="1576388" cy="13573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Up Arrow 16"/>
          <p:cNvSpPr/>
          <p:nvPr/>
        </p:nvSpPr>
        <p:spPr>
          <a:xfrm rot="12790383">
            <a:off x="1484313" y="2619375"/>
            <a:ext cx="233362" cy="587375"/>
          </a:xfrm>
          <a:prstGeom prst="upArrow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 rot="12790383">
            <a:off x="7951788" y="3808413"/>
            <a:ext cx="233362" cy="587375"/>
          </a:xfrm>
          <a:prstGeom prst="upArrow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Up Arrow 18"/>
          <p:cNvSpPr/>
          <p:nvPr/>
        </p:nvSpPr>
        <p:spPr>
          <a:xfrm rot="12790383">
            <a:off x="3832225" y="2160588"/>
            <a:ext cx="233363" cy="587375"/>
          </a:xfrm>
          <a:prstGeom prst="upArrow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4724400" y="463550"/>
            <a:ext cx="43053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Bef>
                <a:spcPts val="900"/>
              </a:spcBef>
              <a:buClr>
                <a:schemeClr val="accent1"/>
              </a:buClr>
              <a:defRPr/>
            </a:pPr>
            <a:r>
              <a:rPr lang="en-US" sz="2400" b="1" kern="0" dirty="0">
                <a:solidFill>
                  <a:srgbClr val="013668"/>
                </a:solidFill>
                <a:latin typeface="Calibri" pitchFamily="34" charset="0"/>
                <a:ea typeface="ＭＳ Ｐゴシック"/>
                <a:cs typeface="ＭＳ Ｐゴシック"/>
              </a:rPr>
              <a:t>SERVICE TEE                              TRANSITION REBUILD (STTR)  </a:t>
            </a:r>
            <a:r>
              <a:rPr lang="en-US" sz="2000" b="1" kern="0" dirty="0">
                <a:solidFill>
                  <a:srgbClr val="013668"/>
                </a:solidFill>
                <a:latin typeface="Calibri" pitchFamily="34" charset="0"/>
                <a:ea typeface="ＭＳ Ｐゴシック"/>
                <a:cs typeface="ＭＳ Ｐゴシック"/>
              </a:rPr>
              <a:t> 	</a:t>
            </a:r>
          </a:p>
          <a:p>
            <a:pPr>
              <a:lnSpc>
                <a:spcPts val="26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en-US" sz="2000" b="1" kern="0" dirty="0">
                <a:solidFill>
                  <a:srgbClr val="013668"/>
                </a:solidFill>
                <a:latin typeface="Calibri" pitchFamily="34" charset="0"/>
                <a:ea typeface="ＭＳ Ｐゴシック"/>
                <a:cs typeface="ＭＳ Ｐゴシック"/>
              </a:rPr>
              <a:t> ALDYL A SERVICE PIPE AT STEEL TEE             LOCATED ON STEEL MAIN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</a:rPr>
              <a:t>   </a:t>
            </a:r>
          </a:p>
          <a:p>
            <a:pPr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575" y="3302000"/>
            <a:ext cx="533400" cy="73025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1925" y="5961063"/>
            <a:ext cx="45434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MAIN PIPE &amp;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PRIORITY SERVICES 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351713" y="5811838"/>
            <a:ext cx="1792287" cy="1046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23825" y="661988"/>
            <a:ext cx="4494213" cy="4462462"/>
          </a:xfrm>
          <a:prstGeom prst="rect">
            <a:avLst/>
          </a:prstGeom>
          <a:solidFill>
            <a:srgbClr val="0077B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a typeface="ＭＳ Ｐゴシック" charset="-128"/>
              </a:rPr>
              <a:t>PROTOCOL FOR MANAGING ALDYL ‘A’ PIPE </a:t>
            </a:r>
          </a:p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a typeface="ＭＳ Ｐゴシック" charset="-128"/>
              </a:rPr>
              <a:t>AVISTA  ASSET  MANAGEMENT</a:t>
            </a:r>
          </a:p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a typeface="ＭＳ Ｐゴシック" charset="-128"/>
              </a:rPr>
              <a:t>(FEBRUARY  2012)</a:t>
            </a:r>
            <a:endParaRPr lang="en-US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r>
              <a:rPr lang="en-US" b="1" u="sng" dirty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20 YEAR TIME FRAME IS OPTIMUM</a:t>
            </a:r>
          </a:p>
          <a:p>
            <a:pPr algn="ctr">
              <a:defRPr/>
            </a:pPr>
            <a:endParaRPr lang="en-US" b="1" u="sng" dirty="0">
              <a:solidFill>
                <a:schemeClr val="tx2">
                  <a:lumMod val="75000"/>
                </a:schemeClr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>
              <a:defRPr/>
            </a:pP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u="sng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5350" y="661988"/>
            <a:ext cx="4314825" cy="5016500"/>
          </a:xfrm>
          <a:prstGeom prst="rect">
            <a:avLst/>
          </a:prstGeom>
          <a:solidFill>
            <a:srgbClr val="0077BE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a typeface="ＭＳ Ｐゴシック" charset="-128"/>
              </a:rPr>
              <a:t>DISTRIBUTION INTEGRITY MANAGEMENT PLAN (DIMP)</a:t>
            </a: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 sz="1400" i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2084388"/>
            <a:ext cx="432752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old" pitchFamily="34" charset="0"/>
                <a:ea typeface="ＭＳ Ｐゴシック"/>
                <a:cs typeface="Arial Bold" pitchFamily="34" charset="0"/>
              </a:rPr>
              <a:t>ASSET MANAGEMENT ANALYSIS – DIMP &amp; PRIORITIZATION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 Bold" pitchFamily="34" charset="0"/>
              <a:ea typeface="ＭＳ Ｐゴシック" charset="-128"/>
              <a:cs typeface="Arial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6675" y="5784850"/>
            <a:ext cx="3481388" cy="922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ea typeface="ＭＳ Ｐゴシック" charset="-128"/>
              </a:rPr>
              <a:t>LEAK SURVEYS CONTINUE TO CAPTURE NEW DATA &amp; IDENTIFY THREATS</a:t>
            </a:r>
            <a:endParaRPr lang="en-US" sz="1500" b="1" dirty="0">
              <a:solidFill>
                <a:schemeClr val="bg1"/>
              </a:solidFill>
              <a:latin typeface="+mn-lt"/>
              <a:ea typeface="ＭＳ Ｐゴシック" charset="-128"/>
            </a:endParaRPr>
          </a:p>
        </p:txBody>
      </p:sp>
      <p:cxnSp>
        <p:nvCxnSpPr>
          <p:cNvPr id="11272" name="Elbow Connector 38"/>
          <p:cNvCxnSpPr>
            <a:cxnSpLocks noChangeShapeType="1"/>
          </p:cNvCxnSpPr>
          <p:nvPr/>
        </p:nvCxnSpPr>
        <p:spPr bwMode="auto">
          <a:xfrm rot="10800000">
            <a:off x="1541463" y="3271838"/>
            <a:ext cx="1612900" cy="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" name="Content Placeholder 9"/>
          <p:cNvGraphicFramePr>
            <a:graphicFrameLocks noGrp="1"/>
          </p:cNvGraphicFramePr>
          <p:nvPr>
            <p:ph idx="1"/>
          </p:nvPr>
        </p:nvGraphicFramePr>
        <p:xfrm>
          <a:off x="5146677" y="1422400"/>
          <a:ext cx="3481386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274" name="Elbow Connector 38"/>
          <p:cNvCxnSpPr>
            <a:cxnSpLocks noChangeShapeType="1"/>
          </p:cNvCxnSpPr>
          <p:nvPr/>
        </p:nvCxnSpPr>
        <p:spPr bwMode="auto">
          <a:xfrm rot="10800000">
            <a:off x="2033588" y="3462338"/>
            <a:ext cx="1087437" cy="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3163888" y="3557588"/>
            <a:ext cx="1265237" cy="5778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7188" y="4811713"/>
            <a:ext cx="2065337" cy="1916112"/>
          </a:xfrm>
          <a:prstGeom prst="rect">
            <a:avLst/>
          </a:prstGeom>
          <a:noFill/>
          <a:ln w="34925">
            <a:solidFill>
              <a:srgbClr val="A7D45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9063" y="5514975"/>
            <a:ext cx="2916237" cy="922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ea typeface="ＭＳ Ｐゴシック" charset="-128"/>
              </a:rPr>
              <a:t>TOP 29 PROJECT AREAS GEOSPATIALLY LOCATED IN GIS USING RISK DATA</a:t>
            </a:r>
            <a:endParaRPr lang="en-US" sz="1500" b="1" dirty="0">
              <a:solidFill>
                <a:schemeClr val="tx2">
                  <a:lumMod val="75000"/>
                </a:schemeClr>
              </a:solidFill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76250"/>
            <a:ext cx="79724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293813" y="4645025"/>
            <a:ext cx="1443037" cy="935038"/>
          </a:xfrm>
          <a:custGeom>
            <a:avLst/>
            <a:gdLst>
              <a:gd name="connsiteX0" fmla="*/ 127000 w 1377950"/>
              <a:gd name="connsiteY0" fmla="*/ 0 h 889000"/>
              <a:gd name="connsiteX1" fmla="*/ 127000 w 1377950"/>
              <a:gd name="connsiteY1" fmla="*/ 0 h 889000"/>
              <a:gd name="connsiteX2" fmla="*/ 203200 w 1377950"/>
              <a:gd name="connsiteY2" fmla="*/ 6350 h 889000"/>
              <a:gd name="connsiteX3" fmla="*/ 222250 w 1377950"/>
              <a:gd name="connsiteY3" fmla="*/ 12700 h 889000"/>
              <a:gd name="connsiteX4" fmla="*/ 228600 w 1377950"/>
              <a:gd name="connsiteY4" fmla="*/ 31750 h 889000"/>
              <a:gd name="connsiteX5" fmla="*/ 234950 w 1377950"/>
              <a:gd name="connsiteY5" fmla="*/ 69850 h 889000"/>
              <a:gd name="connsiteX6" fmla="*/ 222250 w 1377950"/>
              <a:gd name="connsiteY6" fmla="*/ 254000 h 889000"/>
              <a:gd name="connsiteX7" fmla="*/ 209550 w 1377950"/>
              <a:gd name="connsiteY7" fmla="*/ 292100 h 889000"/>
              <a:gd name="connsiteX8" fmla="*/ 196850 w 1377950"/>
              <a:gd name="connsiteY8" fmla="*/ 336550 h 889000"/>
              <a:gd name="connsiteX9" fmla="*/ 203200 w 1377950"/>
              <a:gd name="connsiteY9" fmla="*/ 425450 h 889000"/>
              <a:gd name="connsiteX10" fmla="*/ 228600 w 1377950"/>
              <a:gd name="connsiteY10" fmla="*/ 482600 h 889000"/>
              <a:gd name="connsiteX11" fmla="*/ 247650 w 1377950"/>
              <a:gd name="connsiteY11" fmla="*/ 501650 h 889000"/>
              <a:gd name="connsiteX12" fmla="*/ 266700 w 1377950"/>
              <a:gd name="connsiteY12" fmla="*/ 508000 h 889000"/>
              <a:gd name="connsiteX13" fmla="*/ 349250 w 1377950"/>
              <a:gd name="connsiteY13" fmla="*/ 501650 h 889000"/>
              <a:gd name="connsiteX14" fmla="*/ 381000 w 1377950"/>
              <a:gd name="connsiteY14" fmla="*/ 469900 h 889000"/>
              <a:gd name="connsiteX15" fmla="*/ 419100 w 1377950"/>
              <a:gd name="connsiteY15" fmla="*/ 450850 h 889000"/>
              <a:gd name="connsiteX16" fmla="*/ 463550 w 1377950"/>
              <a:gd name="connsiteY16" fmla="*/ 431800 h 889000"/>
              <a:gd name="connsiteX17" fmla="*/ 571500 w 1377950"/>
              <a:gd name="connsiteY17" fmla="*/ 425450 h 889000"/>
              <a:gd name="connsiteX18" fmla="*/ 647700 w 1377950"/>
              <a:gd name="connsiteY18" fmla="*/ 469900 h 889000"/>
              <a:gd name="connsiteX19" fmla="*/ 673100 w 1377950"/>
              <a:gd name="connsiteY19" fmla="*/ 508000 h 889000"/>
              <a:gd name="connsiteX20" fmla="*/ 692150 w 1377950"/>
              <a:gd name="connsiteY20" fmla="*/ 577850 h 889000"/>
              <a:gd name="connsiteX21" fmla="*/ 704850 w 1377950"/>
              <a:gd name="connsiteY21" fmla="*/ 615950 h 889000"/>
              <a:gd name="connsiteX22" fmla="*/ 711200 w 1377950"/>
              <a:gd name="connsiteY22" fmla="*/ 635000 h 889000"/>
              <a:gd name="connsiteX23" fmla="*/ 717550 w 1377950"/>
              <a:gd name="connsiteY23" fmla="*/ 654050 h 889000"/>
              <a:gd name="connsiteX24" fmla="*/ 730250 w 1377950"/>
              <a:gd name="connsiteY24" fmla="*/ 673100 h 889000"/>
              <a:gd name="connsiteX25" fmla="*/ 749300 w 1377950"/>
              <a:gd name="connsiteY25" fmla="*/ 711200 h 889000"/>
              <a:gd name="connsiteX26" fmla="*/ 768350 w 1377950"/>
              <a:gd name="connsiteY26" fmla="*/ 723900 h 889000"/>
              <a:gd name="connsiteX27" fmla="*/ 876300 w 1377950"/>
              <a:gd name="connsiteY27" fmla="*/ 736600 h 889000"/>
              <a:gd name="connsiteX28" fmla="*/ 1022350 w 1377950"/>
              <a:gd name="connsiteY28" fmla="*/ 730250 h 889000"/>
              <a:gd name="connsiteX29" fmla="*/ 1079500 w 1377950"/>
              <a:gd name="connsiteY29" fmla="*/ 704850 h 889000"/>
              <a:gd name="connsiteX30" fmla="*/ 1098550 w 1377950"/>
              <a:gd name="connsiteY30" fmla="*/ 698500 h 889000"/>
              <a:gd name="connsiteX31" fmla="*/ 1117600 w 1377950"/>
              <a:gd name="connsiteY31" fmla="*/ 685800 h 889000"/>
              <a:gd name="connsiteX32" fmla="*/ 1136650 w 1377950"/>
              <a:gd name="connsiteY32" fmla="*/ 679450 h 889000"/>
              <a:gd name="connsiteX33" fmla="*/ 1200150 w 1377950"/>
              <a:gd name="connsiteY33" fmla="*/ 666750 h 889000"/>
              <a:gd name="connsiteX34" fmla="*/ 1295400 w 1377950"/>
              <a:gd name="connsiteY34" fmla="*/ 679450 h 889000"/>
              <a:gd name="connsiteX35" fmla="*/ 1314450 w 1377950"/>
              <a:gd name="connsiteY35" fmla="*/ 692150 h 889000"/>
              <a:gd name="connsiteX36" fmla="*/ 1365250 w 1377950"/>
              <a:gd name="connsiteY36" fmla="*/ 749300 h 889000"/>
              <a:gd name="connsiteX37" fmla="*/ 1377950 w 1377950"/>
              <a:gd name="connsiteY37" fmla="*/ 787400 h 889000"/>
              <a:gd name="connsiteX38" fmla="*/ 1358900 w 1377950"/>
              <a:gd name="connsiteY38" fmla="*/ 869950 h 889000"/>
              <a:gd name="connsiteX39" fmla="*/ 1320800 w 1377950"/>
              <a:gd name="connsiteY39" fmla="*/ 882650 h 889000"/>
              <a:gd name="connsiteX40" fmla="*/ 1301750 w 1377950"/>
              <a:gd name="connsiteY40" fmla="*/ 889000 h 889000"/>
              <a:gd name="connsiteX41" fmla="*/ 1149350 w 1377950"/>
              <a:gd name="connsiteY41" fmla="*/ 882650 h 889000"/>
              <a:gd name="connsiteX42" fmla="*/ 1123950 w 1377950"/>
              <a:gd name="connsiteY42" fmla="*/ 876300 h 889000"/>
              <a:gd name="connsiteX43" fmla="*/ 1066800 w 1377950"/>
              <a:gd name="connsiteY43" fmla="*/ 825500 h 889000"/>
              <a:gd name="connsiteX44" fmla="*/ 1041400 w 1377950"/>
              <a:gd name="connsiteY44" fmla="*/ 819150 h 889000"/>
              <a:gd name="connsiteX45" fmla="*/ 990600 w 1377950"/>
              <a:gd name="connsiteY45" fmla="*/ 812800 h 889000"/>
              <a:gd name="connsiteX46" fmla="*/ 889000 w 1377950"/>
              <a:gd name="connsiteY46" fmla="*/ 819150 h 889000"/>
              <a:gd name="connsiteX47" fmla="*/ 781050 w 1377950"/>
              <a:gd name="connsiteY47" fmla="*/ 831850 h 889000"/>
              <a:gd name="connsiteX48" fmla="*/ 520700 w 1377950"/>
              <a:gd name="connsiteY48" fmla="*/ 838200 h 889000"/>
              <a:gd name="connsiteX49" fmla="*/ 438150 w 1377950"/>
              <a:gd name="connsiteY49" fmla="*/ 825500 h 889000"/>
              <a:gd name="connsiteX50" fmla="*/ 400050 w 1377950"/>
              <a:gd name="connsiteY50" fmla="*/ 793750 h 889000"/>
              <a:gd name="connsiteX51" fmla="*/ 387350 w 1377950"/>
              <a:gd name="connsiteY51" fmla="*/ 774700 h 889000"/>
              <a:gd name="connsiteX52" fmla="*/ 349250 w 1377950"/>
              <a:gd name="connsiteY52" fmla="*/ 742950 h 889000"/>
              <a:gd name="connsiteX53" fmla="*/ 330200 w 1377950"/>
              <a:gd name="connsiteY53" fmla="*/ 723900 h 889000"/>
              <a:gd name="connsiteX54" fmla="*/ 311150 w 1377950"/>
              <a:gd name="connsiteY54" fmla="*/ 717550 h 889000"/>
              <a:gd name="connsiteX55" fmla="*/ 292100 w 1377950"/>
              <a:gd name="connsiteY55" fmla="*/ 704850 h 889000"/>
              <a:gd name="connsiteX56" fmla="*/ 228600 w 1377950"/>
              <a:gd name="connsiteY56" fmla="*/ 685800 h 889000"/>
              <a:gd name="connsiteX57" fmla="*/ 190500 w 1377950"/>
              <a:gd name="connsiteY57" fmla="*/ 673100 h 889000"/>
              <a:gd name="connsiteX58" fmla="*/ 146050 w 1377950"/>
              <a:gd name="connsiteY58" fmla="*/ 660400 h 889000"/>
              <a:gd name="connsiteX59" fmla="*/ 120650 w 1377950"/>
              <a:gd name="connsiteY59" fmla="*/ 654050 h 889000"/>
              <a:gd name="connsiteX60" fmla="*/ 76200 w 1377950"/>
              <a:gd name="connsiteY60" fmla="*/ 641350 h 889000"/>
              <a:gd name="connsiteX61" fmla="*/ 44450 w 1377950"/>
              <a:gd name="connsiteY61" fmla="*/ 609600 h 889000"/>
              <a:gd name="connsiteX62" fmla="*/ 38100 w 1377950"/>
              <a:gd name="connsiteY62" fmla="*/ 590550 h 889000"/>
              <a:gd name="connsiteX63" fmla="*/ 12700 w 1377950"/>
              <a:gd name="connsiteY63" fmla="*/ 552450 h 889000"/>
              <a:gd name="connsiteX64" fmla="*/ 0 w 1377950"/>
              <a:gd name="connsiteY64" fmla="*/ 514350 h 889000"/>
              <a:gd name="connsiteX65" fmla="*/ 12700 w 1377950"/>
              <a:gd name="connsiteY65" fmla="*/ 387350 h 889000"/>
              <a:gd name="connsiteX66" fmla="*/ 19050 w 1377950"/>
              <a:gd name="connsiteY66" fmla="*/ 355600 h 889000"/>
              <a:gd name="connsiteX67" fmla="*/ 31750 w 1377950"/>
              <a:gd name="connsiteY67" fmla="*/ 317500 h 889000"/>
              <a:gd name="connsiteX68" fmla="*/ 44450 w 1377950"/>
              <a:gd name="connsiteY68" fmla="*/ 254000 h 889000"/>
              <a:gd name="connsiteX69" fmla="*/ 50800 w 1377950"/>
              <a:gd name="connsiteY69" fmla="*/ 120650 h 889000"/>
              <a:gd name="connsiteX70" fmla="*/ 57150 w 1377950"/>
              <a:gd name="connsiteY70" fmla="*/ 88900 h 889000"/>
              <a:gd name="connsiteX71" fmla="*/ 88900 w 1377950"/>
              <a:gd name="connsiteY71" fmla="*/ 50800 h 889000"/>
              <a:gd name="connsiteX72" fmla="*/ 127000 w 1377950"/>
              <a:gd name="connsiteY72" fmla="*/ 31750 h 889000"/>
              <a:gd name="connsiteX73" fmla="*/ 127000 w 1377950"/>
              <a:gd name="connsiteY73" fmla="*/ 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377950" h="889000">
                <a:moveTo>
                  <a:pt x="127000" y="0"/>
                </a:moveTo>
                <a:lnTo>
                  <a:pt x="127000" y="0"/>
                </a:lnTo>
                <a:cubicBezTo>
                  <a:pt x="152400" y="2117"/>
                  <a:pt x="177936" y="2981"/>
                  <a:pt x="203200" y="6350"/>
                </a:cubicBezTo>
                <a:cubicBezTo>
                  <a:pt x="209835" y="7235"/>
                  <a:pt x="217517" y="7967"/>
                  <a:pt x="222250" y="12700"/>
                </a:cubicBezTo>
                <a:cubicBezTo>
                  <a:pt x="226983" y="17433"/>
                  <a:pt x="227148" y="25216"/>
                  <a:pt x="228600" y="31750"/>
                </a:cubicBezTo>
                <a:cubicBezTo>
                  <a:pt x="231393" y="44319"/>
                  <a:pt x="232833" y="57150"/>
                  <a:pt x="234950" y="69850"/>
                </a:cubicBezTo>
                <a:cubicBezTo>
                  <a:pt x="230717" y="131233"/>
                  <a:pt x="241707" y="195628"/>
                  <a:pt x="222250" y="254000"/>
                </a:cubicBezTo>
                <a:cubicBezTo>
                  <a:pt x="218017" y="266700"/>
                  <a:pt x="212797" y="279113"/>
                  <a:pt x="209550" y="292100"/>
                </a:cubicBezTo>
                <a:cubicBezTo>
                  <a:pt x="201577" y="323994"/>
                  <a:pt x="205960" y="309221"/>
                  <a:pt x="196850" y="336550"/>
                </a:cubicBezTo>
                <a:cubicBezTo>
                  <a:pt x="198967" y="366183"/>
                  <a:pt x="198793" y="396070"/>
                  <a:pt x="203200" y="425450"/>
                </a:cubicBezTo>
                <a:cubicBezTo>
                  <a:pt x="206239" y="445710"/>
                  <a:pt x="215358" y="466709"/>
                  <a:pt x="228600" y="482600"/>
                </a:cubicBezTo>
                <a:cubicBezTo>
                  <a:pt x="234349" y="489499"/>
                  <a:pt x="240178" y="496669"/>
                  <a:pt x="247650" y="501650"/>
                </a:cubicBezTo>
                <a:cubicBezTo>
                  <a:pt x="253219" y="505363"/>
                  <a:pt x="260350" y="505883"/>
                  <a:pt x="266700" y="508000"/>
                </a:cubicBezTo>
                <a:cubicBezTo>
                  <a:pt x="294217" y="505883"/>
                  <a:pt x="322125" y="506736"/>
                  <a:pt x="349250" y="501650"/>
                </a:cubicBezTo>
                <a:cubicBezTo>
                  <a:pt x="370091" y="497742"/>
                  <a:pt x="368626" y="482274"/>
                  <a:pt x="381000" y="469900"/>
                </a:cubicBezTo>
                <a:cubicBezTo>
                  <a:pt x="399198" y="451702"/>
                  <a:pt x="398442" y="461179"/>
                  <a:pt x="419100" y="450850"/>
                </a:cubicBezTo>
                <a:cubicBezTo>
                  <a:pt x="462953" y="428924"/>
                  <a:pt x="410687" y="445016"/>
                  <a:pt x="463550" y="431800"/>
                </a:cubicBezTo>
                <a:cubicBezTo>
                  <a:pt x="504934" y="404211"/>
                  <a:pt x="484273" y="412366"/>
                  <a:pt x="571500" y="425450"/>
                </a:cubicBezTo>
                <a:cubicBezTo>
                  <a:pt x="601095" y="429889"/>
                  <a:pt x="629382" y="446349"/>
                  <a:pt x="647700" y="469900"/>
                </a:cubicBezTo>
                <a:cubicBezTo>
                  <a:pt x="657071" y="481948"/>
                  <a:pt x="668273" y="493520"/>
                  <a:pt x="673100" y="508000"/>
                </a:cubicBezTo>
                <a:cubicBezTo>
                  <a:pt x="711478" y="623135"/>
                  <a:pt x="665224" y="479121"/>
                  <a:pt x="692150" y="577850"/>
                </a:cubicBezTo>
                <a:cubicBezTo>
                  <a:pt x="695672" y="590765"/>
                  <a:pt x="700617" y="603250"/>
                  <a:pt x="704850" y="615950"/>
                </a:cubicBezTo>
                <a:lnTo>
                  <a:pt x="711200" y="635000"/>
                </a:lnTo>
                <a:cubicBezTo>
                  <a:pt x="713317" y="641350"/>
                  <a:pt x="713837" y="648481"/>
                  <a:pt x="717550" y="654050"/>
                </a:cubicBezTo>
                <a:cubicBezTo>
                  <a:pt x="721783" y="660400"/>
                  <a:pt x="726837" y="666274"/>
                  <a:pt x="730250" y="673100"/>
                </a:cubicBezTo>
                <a:cubicBezTo>
                  <a:pt x="740579" y="693758"/>
                  <a:pt x="731102" y="693002"/>
                  <a:pt x="749300" y="711200"/>
                </a:cubicBezTo>
                <a:cubicBezTo>
                  <a:pt x="754696" y="716596"/>
                  <a:pt x="761524" y="720487"/>
                  <a:pt x="768350" y="723900"/>
                </a:cubicBezTo>
                <a:cubicBezTo>
                  <a:pt x="797215" y="738333"/>
                  <a:pt x="862253" y="735597"/>
                  <a:pt x="876300" y="736600"/>
                </a:cubicBezTo>
                <a:cubicBezTo>
                  <a:pt x="924983" y="734483"/>
                  <a:pt x="973879" y="735264"/>
                  <a:pt x="1022350" y="730250"/>
                </a:cubicBezTo>
                <a:cubicBezTo>
                  <a:pt x="1063662" y="725976"/>
                  <a:pt x="1051608" y="718796"/>
                  <a:pt x="1079500" y="704850"/>
                </a:cubicBezTo>
                <a:cubicBezTo>
                  <a:pt x="1085487" y="701857"/>
                  <a:pt x="1092563" y="701493"/>
                  <a:pt x="1098550" y="698500"/>
                </a:cubicBezTo>
                <a:cubicBezTo>
                  <a:pt x="1105376" y="695087"/>
                  <a:pt x="1110774" y="689213"/>
                  <a:pt x="1117600" y="685800"/>
                </a:cubicBezTo>
                <a:cubicBezTo>
                  <a:pt x="1123587" y="682807"/>
                  <a:pt x="1130214" y="681289"/>
                  <a:pt x="1136650" y="679450"/>
                </a:cubicBezTo>
                <a:cubicBezTo>
                  <a:pt x="1163174" y="671872"/>
                  <a:pt x="1170211" y="671740"/>
                  <a:pt x="1200150" y="666750"/>
                </a:cubicBezTo>
                <a:cubicBezTo>
                  <a:pt x="1210574" y="667698"/>
                  <a:pt x="1272746" y="669741"/>
                  <a:pt x="1295400" y="679450"/>
                </a:cubicBezTo>
                <a:cubicBezTo>
                  <a:pt x="1302415" y="682456"/>
                  <a:pt x="1308746" y="687080"/>
                  <a:pt x="1314450" y="692150"/>
                </a:cubicBezTo>
                <a:cubicBezTo>
                  <a:pt x="1325007" y="701534"/>
                  <a:pt x="1356584" y="729801"/>
                  <a:pt x="1365250" y="749300"/>
                </a:cubicBezTo>
                <a:cubicBezTo>
                  <a:pt x="1370687" y="761533"/>
                  <a:pt x="1377950" y="787400"/>
                  <a:pt x="1377950" y="787400"/>
                </a:cubicBezTo>
                <a:cubicBezTo>
                  <a:pt x="1377214" y="794758"/>
                  <a:pt x="1381113" y="856067"/>
                  <a:pt x="1358900" y="869950"/>
                </a:cubicBezTo>
                <a:cubicBezTo>
                  <a:pt x="1347548" y="877045"/>
                  <a:pt x="1333500" y="878417"/>
                  <a:pt x="1320800" y="882650"/>
                </a:cubicBezTo>
                <a:lnTo>
                  <a:pt x="1301750" y="889000"/>
                </a:lnTo>
                <a:cubicBezTo>
                  <a:pt x="1250950" y="886883"/>
                  <a:pt x="1200065" y="886272"/>
                  <a:pt x="1149350" y="882650"/>
                </a:cubicBezTo>
                <a:cubicBezTo>
                  <a:pt x="1140645" y="882028"/>
                  <a:pt x="1131100" y="881305"/>
                  <a:pt x="1123950" y="876300"/>
                </a:cubicBezTo>
                <a:cubicBezTo>
                  <a:pt x="1102555" y="861324"/>
                  <a:pt x="1091403" y="836044"/>
                  <a:pt x="1066800" y="825500"/>
                </a:cubicBezTo>
                <a:cubicBezTo>
                  <a:pt x="1058778" y="822062"/>
                  <a:pt x="1050008" y="820585"/>
                  <a:pt x="1041400" y="819150"/>
                </a:cubicBezTo>
                <a:cubicBezTo>
                  <a:pt x="1024567" y="816345"/>
                  <a:pt x="1007533" y="814917"/>
                  <a:pt x="990600" y="812800"/>
                </a:cubicBezTo>
                <a:cubicBezTo>
                  <a:pt x="956733" y="814917"/>
                  <a:pt x="922805" y="816210"/>
                  <a:pt x="889000" y="819150"/>
                </a:cubicBezTo>
                <a:cubicBezTo>
                  <a:pt x="817013" y="825410"/>
                  <a:pt x="868650" y="828415"/>
                  <a:pt x="781050" y="831850"/>
                </a:cubicBezTo>
                <a:cubicBezTo>
                  <a:pt x="694308" y="835252"/>
                  <a:pt x="607483" y="836083"/>
                  <a:pt x="520700" y="838200"/>
                </a:cubicBezTo>
                <a:cubicBezTo>
                  <a:pt x="502488" y="836379"/>
                  <a:pt x="461035" y="836942"/>
                  <a:pt x="438150" y="825500"/>
                </a:cubicBezTo>
                <a:cubicBezTo>
                  <a:pt x="423879" y="818364"/>
                  <a:pt x="410081" y="805787"/>
                  <a:pt x="400050" y="793750"/>
                </a:cubicBezTo>
                <a:cubicBezTo>
                  <a:pt x="395164" y="787887"/>
                  <a:pt x="392236" y="780563"/>
                  <a:pt x="387350" y="774700"/>
                </a:cubicBezTo>
                <a:cubicBezTo>
                  <a:pt x="362052" y="744343"/>
                  <a:pt x="376495" y="765655"/>
                  <a:pt x="349250" y="742950"/>
                </a:cubicBezTo>
                <a:cubicBezTo>
                  <a:pt x="342351" y="737201"/>
                  <a:pt x="337672" y="728881"/>
                  <a:pt x="330200" y="723900"/>
                </a:cubicBezTo>
                <a:cubicBezTo>
                  <a:pt x="324631" y="720187"/>
                  <a:pt x="317137" y="720543"/>
                  <a:pt x="311150" y="717550"/>
                </a:cubicBezTo>
                <a:cubicBezTo>
                  <a:pt x="304324" y="714137"/>
                  <a:pt x="299074" y="707950"/>
                  <a:pt x="292100" y="704850"/>
                </a:cubicBezTo>
                <a:cubicBezTo>
                  <a:pt x="261014" y="691034"/>
                  <a:pt x="257017" y="694325"/>
                  <a:pt x="228600" y="685800"/>
                </a:cubicBezTo>
                <a:cubicBezTo>
                  <a:pt x="215778" y="681953"/>
                  <a:pt x="203487" y="676347"/>
                  <a:pt x="190500" y="673100"/>
                </a:cubicBezTo>
                <a:cubicBezTo>
                  <a:pt x="111095" y="653249"/>
                  <a:pt x="209819" y="678620"/>
                  <a:pt x="146050" y="660400"/>
                </a:cubicBezTo>
                <a:cubicBezTo>
                  <a:pt x="137659" y="658002"/>
                  <a:pt x="129041" y="656448"/>
                  <a:pt x="120650" y="654050"/>
                </a:cubicBezTo>
                <a:cubicBezTo>
                  <a:pt x="56881" y="635830"/>
                  <a:pt x="155605" y="661201"/>
                  <a:pt x="76200" y="641350"/>
                </a:cubicBezTo>
                <a:cubicBezTo>
                  <a:pt x="57150" y="628650"/>
                  <a:pt x="55033" y="630767"/>
                  <a:pt x="44450" y="609600"/>
                </a:cubicBezTo>
                <a:cubicBezTo>
                  <a:pt x="41457" y="603613"/>
                  <a:pt x="41351" y="596401"/>
                  <a:pt x="38100" y="590550"/>
                </a:cubicBezTo>
                <a:cubicBezTo>
                  <a:pt x="30687" y="577207"/>
                  <a:pt x="17527" y="566930"/>
                  <a:pt x="12700" y="552450"/>
                </a:cubicBezTo>
                <a:lnTo>
                  <a:pt x="0" y="514350"/>
                </a:lnTo>
                <a:cubicBezTo>
                  <a:pt x="4797" y="451987"/>
                  <a:pt x="3912" y="440079"/>
                  <a:pt x="12700" y="387350"/>
                </a:cubicBezTo>
                <a:cubicBezTo>
                  <a:pt x="14474" y="376704"/>
                  <a:pt x="16210" y="366013"/>
                  <a:pt x="19050" y="355600"/>
                </a:cubicBezTo>
                <a:cubicBezTo>
                  <a:pt x="22572" y="342685"/>
                  <a:pt x="29549" y="330705"/>
                  <a:pt x="31750" y="317500"/>
                </a:cubicBezTo>
                <a:cubicBezTo>
                  <a:pt x="39535" y="270792"/>
                  <a:pt x="34977" y="291891"/>
                  <a:pt x="44450" y="254000"/>
                </a:cubicBezTo>
                <a:cubicBezTo>
                  <a:pt x="46567" y="209550"/>
                  <a:pt x="47387" y="165019"/>
                  <a:pt x="50800" y="120650"/>
                </a:cubicBezTo>
                <a:cubicBezTo>
                  <a:pt x="51628" y="109889"/>
                  <a:pt x="53360" y="99006"/>
                  <a:pt x="57150" y="88900"/>
                </a:cubicBezTo>
                <a:cubicBezTo>
                  <a:pt x="61691" y="76791"/>
                  <a:pt x="79916" y="58287"/>
                  <a:pt x="88900" y="50800"/>
                </a:cubicBezTo>
                <a:cubicBezTo>
                  <a:pt x="116197" y="28052"/>
                  <a:pt x="98361" y="46069"/>
                  <a:pt x="127000" y="31750"/>
                </a:cubicBezTo>
                <a:cubicBezTo>
                  <a:pt x="157096" y="16702"/>
                  <a:pt x="127000" y="5292"/>
                  <a:pt x="127000" y="0"/>
                </a:cubicBezTo>
                <a:close/>
              </a:path>
            </a:pathLst>
          </a:custGeom>
          <a:solidFill>
            <a:srgbClr val="FFC000">
              <a:alpha val="70000"/>
            </a:srgbClr>
          </a:solidFill>
          <a:ln w="158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10063" y="1046163"/>
            <a:ext cx="2005012" cy="1993900"/>
          </a:xfrm>
          <a:custGeom>
            <a:avLst/>
            <a:gdLst>
              <a:gd name="connsiteX0" fmla="*/ 400050 w 1822450"/>
              <a:gd name="connsiteY0" fmla="*/ 101600 h 1994126"/>
              <a:gd name="connsiteX1" fmla="*/ 400050 w 1822450"/>
              <a:gd name="connsiteY1" fmla="*/ 101600 h 1994126"/>
              <a:gd name="connsiteX2" fmla="*/ 495300 w 1822450"/>
              <a:gd name="connsiteY2" fmla="*/ 114300 h 1994126"/>
              <a:gd name="connsiteX3" fmla="*/ 514350 w 1822450"/>
              <a:gd name="connsiteY3" fmla="*/ 127000 h 1994126"/>
              <a:gd name="connsiteX4" fmla="*/ 546100 w 1822450"/>
              <a:gd name="connsiteY4" fmla="*/ 152400 h 1994126"/>
              <a:gd name="connsiteX5" fmla="*/ 558800 w 1822450"/>
              <a:gd name="connsiteY5" fmla="*/ 171450 h 1994126"/>
              <a:gd name="connsiteX6" fmla="*/ 577850 w 1822450"/>
              <a:gd name="connsiteY6" fmla="*/ 190500 h 1994126"/>
              <a:gd name="connsiteX7" fmla="*/ 609600 w 1822450"/>
              <a:gd name="connsiteY7" fmla="*/ 228600 h 1994126"/>
              <a:gd name="connsiteX8" fmla="*/ 628650 w 1822450"/>
              <a:gd name="connsiteY8" fmla="*/ 311150 h 1994126"/>
              <a:gd name="connsiteX9" fmla="*/ 622300 w 1822450"/>
              <a:gd name="connsiteY9" fmla="*/ 374650 h 1994126"/>
              <a:gd name="connsiteX10" fmla="*/ 609600 w 1822450"/>
              <a:gd name="connsiteY10" fmla="*/ 425450 h 1994126"/>
              <a:gd name="connsiteX11" fmla="*/ 628650 w 1822450"/>
              <a:gd name="connsiteY11" fmla="*/ 520700 h 1994126"/>
              <a:gd name="connsiteX12" fmla="*/ 647700 w 1822450"/>
              <a:gd name="connsiteY12" fmla="*/ 558800 h 1994126"/>
              <a:gd name="connsiteX13" fmla="*/ 685800 w 1822450"/>
              <a:gd name="connsiteY13" fmla="*/ 584200 h 1994126"/>
              <a:gd name="connsiteX14" fmla="*/ 704850 w 1822450"/>
              <a:gd name="connsiteY14" fmla="*/ 596900 h 1994126"/>
              <a:gd name="connsiteX15" fmla="*/ 742950 w 1822450"/>
              <a:gd name="connsiteY15" fmla="*/ 609600 h 1994126"/>
              <a:gd name="connsiteX16" fmla="*/ 762000 w 1822450"/>
              <a:gd name="connsiteY16" fmla="*/ 615950 h 1994126"/>
              <a:gd name="connsiteX17" fmla="*/ 806450 w 1822450"/>
              <a:gd name="connsiteY17" fmla="*/ 609600 h 1994126"/>
              <a:gd name="connsiteX18" fmla="*/ 825500 w 1822450"/>
              <a:gd name="connsiteY18" fmla="*/ 603250 h 1994126"/>
              <a:gd name="connsiteX19" fmla="*/ 876300 w 1822450"/>
              <a:gd name="connsiteY19" fmla="*/ 609600 h 1994126"/>
              <a:gd name="connsiteX20" fmla="*/ 895350 w 1822450"/>
              <a:gd name="connsiteY20" fmla="*/ 615950 h 1994126"/>
              <a:gd name="connsiteX21" fmla="*/ 933450 w 1822450"/>
              <a:gd name="connsiteY21" fmla="*/ 641350 h 1994126"/>
              <a:gd name="connsiteX22" fmla="*/ 946150 w 1822450"/>
              <a:gd name="connsiteY22" fmla="*/ 660400 h 1994126"/>
              <a:gd name="connsiteX23" fmla="*/ 1003300 w 1822450"/>
              <a:gd name="connsiteY23" fmla="*/ 704850 h 1994126"/>
              <a:gd name="connsiteX24" fmla="*/ 1022350 w 1822450"/>
              <a:gd name="connsiteY24" fmla="*/ 717550 h 1994126"/>
              <a:gd name="connsiteX25" fmla="*/ 1041400 w 1822450"/>
              <a:gd name="connsiteY25" fmla="*/ 723900 h 1994126"/>
              <a:gd name="connsiteX26" fmla="*/ 1079500 w 1822450"/>
              <a:gd name="connsiteY26" fmla="*/ 742950 h 1994126"/>
              <a:gd name="connsiteX27" fmla="*/ 1174750 w 1822450"/>
              <a:gd name="connsiteY27" fmla="*/ 736600 h 1994126"/>
              <a:gd name="connsiteX28" fmla="*/ 1212850 w 1822450"/>
              <a:gd name="connsiteY28" fmla="*/ 723900 h 1994126"/>
              <a:gd name="connsiteX29" fmla="*/ 1250950 w 1822450"/>
              <a:gd name="connsiteY29" fmla="*/ 647700 h 1994126"/>
              <a:gd name="connsiteX30" fmla="*/ 1257300 w 1822450"/>
              <a:gd name="connsiteY30" fmla="*/ 628650 h 1994126"/>
              <a:gd name="connsiteX31" fmla="*/ 1263650 w 1822450"/>
              <a:gd name="connsiteY31" fmla="*/ 609600 h 1994126"/>
              <a:gd name="connsiteX32" fmla="*/ 1270000 w 1822450"/>
              <a:gd name="connsiteY32" fmla="*/ 546100 h 1994126"/>
              <a:gd name="connsiteX33" fmla="*/ 1276350 w 1822450"/>
              <a:gd name="connsiteY33" fmla="*/ 387350 h 1994126"/>
              <a:gd name="connsiteX34" fmla="*/ 1289050 w 1822450"/>
              <a:gd name="connsiteY34" fmla="*/ 368300 h 1994126"/>
              <a:gd name="connsiteX35" fmla="*/ 1346200 w 1822450"/>
              <a:gd name="connsiteY35" fmla="*/ 330200 h 1994126"/>
              <a:gd name="connsiteX36" fmla="*/ 1365250 w 1822450"/>
              <a:gd name="connsiteY36" fmla="*/ 317500 h 1994126"/>
              <a:gd name="connsiteX37" fmla="*/ 1384300 w 1822450"/>
              <a:gd name="connsiteY37" fmla="*/ 304800 h 1994126"/>
              <a:gd name="connsiteX38" fmla="*/ 1390650 w 1822450"/>
              <a:gd name="connsiteY38" fmla="*/ 285750 h 1994126"/>
              <a:gd name="connsiteX39" fmla="*/ 1416050 w 1822450"/>
              <a:gd name="connsiteY39" fmla="*/ 247650 h 1994126"/>
              <a:gd name="connsiteX40" fmla="*/ 1428750 w 1822450"/>
              <a:gd name="connsiteY40" fmla="*/ 76200 h 1994126"/>
              <a:gd name="connsiteX41" fmla="*/ 1454150 w 1822450"/>
              <a:gd name="connsiteY41" fmla="*/ 19050 h 1994126"/>
              <a:gd name="connsiteX42" fmla="*/ 1473200 w 1822450"/>
              <a:gd name="connsiteY42" fmla="*/ 12700 h 1994126"/>
              <a:gd name="connsiteX43" fmla="*/ 1492250 w 1822450"/>
              <a:gd name="connsiteY43" fmla="*/ 0 h 1994126"/>
              <a:gd name="connsiteX44" fmla="*/ 1574800 w 1822450"/>
              <a:gd name="connsiteY44" fmla="*/ 12700 h 1994126"/>
              <a:gd name="connsiteX45" fmla="*/ 1612900 w 1822450"/>
              <a:gd name="connsiteY45" fmla="*/ 38100 h 1994126"/>
              <a:gd name="connsiteX46" fmla="*/ 1631950 w 1822450"/>
              <a:gd name="connsiteY46" fmla="*/ 76200 h 1994126"/>
              <a:gd name="connsiteX47" fmla="*/ 1644650 w 1822450"/>
              <a:gd name="connsiteY47" fmla="*/ 95250 h 1994126"/>
              <a:gd name="connsiteX48" fmla="*/ 1657350 w 1822450"/>
              <a:gd name="connsiteY48" fmla="*/ 133350 h 1994126"/>
              <a:gd name="connsiteX49" fmla="*/ 1670050 w 1822450"/>
              <a:gd name="connsiteY49" fmla="*/ 190500 h 1994126"/>
              <a:gd name="connsiteX50" fmla="*/ 1676400 w 1822450"/>
              <a:gd name="connsiteY50" fmla="*/ 254000 h 1994126"/>
              <a:gd name="connsiteX51" fmla="*/ 1670050 w 1822450"/>
              <a:gd name="connsiteY51" fmla="*/ 304800 h 1994126"/>
              <a:gd name="connsiteX52" fmla="*/ 1651000 w 1822450"/>
              <a:gd name="connsiteY52" fmla="*/ 349250 h 1994126"/>
              <a:gd name="connsiteX53" fmla="*/ 1631950 w 1822450"/>
              <a:gd name="connsiteY53" fmla="*/ 361950 h 1994126"/>
              <a:gd name="connsiteX54" fmla="*/ 1606550 w 1822450"/>
              <a:gd name="connsiteY54" fmla="*/ 393700 h 1994126"/>
              <a:gd name="connsiteX55" fmla="*/ 1581150 w 1822450"/>
              <a:gd name="connsiteY55" fmla="*/ 431800 h 1994126"/>
              <a:gd name="connsiteX56" fmla="*/ 1543050 w 1822450"/>
              <a:gd name="connsiteY56" fmla="*/ 463550 h 1994126"/>
              <a:gd name="connsiteX57" fmla="*/ 1530350 w 1822450"/>
              <a:gd name="connsiteY57" fmla="*/ 482600 h 1994126"/>
              <a:gd name="connsiteX58" fmla="*/ 1511300 w 1822450"/>
              <a:gd name="connsiteY58" fmla="*/ 488950 h 1994126"/>
              <a:gd name="connsiteX59" fmla="*/ 1504950 w 1822450"/>
              <a:gd name="connsiteY59" fmla="*/ 508000 h 1994126"/>
              <a:gd name="connsiteX60" fmla="*/ 1485900 w 1822450"/>
              <a:gd name="connsiteY60" fmla="*/ 527050 h 1994126"/>
              <a:gd name="connsiteX61" fmla="*/ 1447800 w 1822450"/>
              <a:gd name="connsiteY61" fmla="*/ 603250 h 1994126"/>
              <a:gd name="connsiteX62" fmla="*/ 1441450 w 1822450"/>
              <a:gd name="connsiteY62" fmla="*/ 622300 h 1994126"/>
              <a:gd name="connsiteX63" fmla="*/ 1428750 w 1822450"/>
              <a:gd name="connsiteY63" fmla="*/ 685800 h 1994126"/>
              <a:gd name="connsiteX64" fmla="*/ 1435100 w 1822450"/>
              <a:gd name="connsiteY64" fmla="*/ 774700 h 1994126"/>
              <a:gd name="connsiteX65" fmla="*/ 1466850 w 1822450"/>
              <a:gd name="connsiteY65" fmla="*/ 831850 h 1994126"/>
              <a:gd name="connsiteX66" fmla="*/ 1485900 w 1822450"/>
              <a:gd name="connsiteY66" fmla="*/ 838200 h 1994126"/>
              <a:gd name="connsiteX67" fmla="*/ 1504950 w 1822450"/>
              <a:gd name="connsiteY67" fmla="*/ 850900 h 1994126"/>
              <a:gd name="connsiteX68" fmla="*/ 1581150 w 1822450"/>
              <a:gd name="connsiteY68" fmla="*/ 863600 h 1994126"/>
              <a:gd name="connsiteX69" fmla="*/ 1600200 w 1822450"/>
              <a:gd name="connsiteY69" fmla="*/ 869950 h 1994126"/>
              <a:gd name="connsiteX70" fmla="*/ 1689100 w 1822450"/>
              <a:gd name="connsiteY70" fmla="*/ 882650 h 1994126"/>
              <a:gd name="connsiteX71" fmla="*/ 1727200 w 1822450"/>
              <a:gd name="connsiteY71" fmla="*/ 895350 h 1994126"/>
              <a:gd name="connsiteX72" fmla="*/ 1765300 w 1822450"/>
              <a:gd name="connsiteY72" fmla="*/ 927100 h 1994126"/>
              <a:gd name="connsiteX73" fmla="*/ 1784350 w 1822450"/>
              <a:gd name="connsiteY73" fmla="*/ 939800 h 1994126"/>
              <a:gd name="connsiteX74" fmla="*/ 1809750 w 1822450"/>
              <a:gd name="connsiteY74" fmla="*/ 977900 h 1994126"/>
              <a:gd name="connsiteX75" fmla="*/ 1822450 w 1822450"/>
              <a:gd name="connsiteY75" fmla="*/ 1016000 h 1994126"/>
              <a:gd name="connsiteX76" fmla="*/ 1816100 w 1822450"/>
              <a:gd name="connsiteY76" fmla="*/ 1079500 h 1994126"/>
              <a:gd name="connsiteX77" fmla="*/ 1809750 w 1822450"/>
              <a:gd name="connsiteY77" fmla="*/ 1098550 h 1994126"/>
              <a:gd name="connsiteX78" fmla="*/ 1771650 w 1822450"/>
              <a:gd name="connsiteY78" fmla="*/ 1111250 h 1994126"/>
              <a:gd name="connsiteX79" fmla="*/ 1752600 w 1822450"/>
              <a:gd name="connsiteY79" fmla="*/ 1117600 h 1994126"/>
              <a:gd name="connsiteX80" fmla="*/ 1638300 w 1822450"/>
              <a:gd name="connsiteY80" fmla="*/ 1130300 h 1994126"/>
              <a:gd name="connsiteX81" fmla="*/ 1568450 w 1822450"/>
              <a:gd name="connsiteY81" fmla="*/ 1123950 h 1994126"/>
              <a:gd name="connsiteX82" fmla="*/ 1530350 w 1822450"/>
              <a:gd name="connsiteY82" fmla="*/ 1111250 h 1994126"/>
              <a:gd name="connsiteX83" fmla="*/ 1479550 w 1822450"/>
              <a:gd name="connsiteY83" fmla="*/ 1104900 h 1994126"/>
              <a:gd name="connsiteX84" fmla="*/ 1403350 w 1822450"/>
              <a:gd name="connsiteY84" fmla="*/ 1085850 h 1994126"/>
              <a:gd name="connsiteX85" fmla="*/ 1365250 w 1822450"/>
              <a:gd name="connsiteY85" fmla="*/ 1073150 h 1994126"/>
              <a:gd name="connsiteX86" fmla="*/ 1346200 w 1822450"/>
              <a:gd name="connsiteY86" fmla="*/ 1066800 h 1994126"/>
              <a:gd name="connsiteX87" fmla="*/ 1327150 w 1822450"/>
              <a:gd name="connsiteY87" fmla="*/ 1054100 h 1994126"/>
              <a:gd name="connsiteX88" fmla="*/ 1289050 w 1822450"/>
              <a:gd name="connsiteY88" fmla="*/ 1041400 h 1994126"/>
              <a:gd name="connsiteX89" fmla="*/ 1270000 w 1822450"/>
              <a:gd name="connsiteY89" fmla="*/ 1028700 h 1994126"/>
              <a:gd name="connsiteX90" fmla="*/ 1238250 w 1822450"/>
              <a:gd name="connsiteY90" fmla="*/ 1022350 h 1994126"/>
              <a:gd name="connsiteX91" fmla="*/ 1219200 w 1822450"/>
              <a:gd name="connsiteY91" fmla="*/ 1016000 h 1994126"/>
              <a:gd name="connsiteX92" fmla="*/ 1193800 w 1822450"/>
              <a:gd name="connsiteY92" fmla="*/ 1009650 h 1994126"/>
              <a:gd name="connsiteX93" fmla="*/ 1155700 w 1822450"/>
              <a:gd name="connsiteY93" fmla="*/ 996950 h 1994126"/>
              <a:gd name="connsiteX94" fmla="*/ 1136650 w 1822450"/>
              <a:gd name="connsiteY94" fmla="*/ 990600 h 1994126"/>
              <a:gd name="connsiteX95" fmla="*/ 1009650 w 1822450"/>
              <a:gd name="connsiteY95" fmla="*/ 996950 h 1994126"/>
              <a:gd name="connsiteX96" fmla="*/ 933450 w 1822450"/>
              <a:gd name="connsiteY96" fmla="*/ 1035050 h 1994126"/>
              <a:gd name="connsiteX97" fmla="*/ 895350 w 1822450"/>
              <a:gd name="connsiteY97" fmla="*/ 1054100 h 1994126"/>
              <a:gd name="connsiteX98" fmla="*/ 857250 w 1822450"/>
              <a:gd name="connsiteY98" fmla="*/ 1066800 h 1994126"/>
              <a:gd name="connsiteX99" fmla="*/ 838200 w 1822450"/>
              <a:gd name="connsiteY99" fmla="*/ 1073150 h 1994126"/>
              <a:gd name="connsiteX100" fmla="*/ 819150 w 1822450"/>
              <a:gd name="connsiteY100" fmla="*/ 1079500 h 1994126"/>
              <a:gd name="connsiteX101" fmla="*/ 800100 w 1822450"/>
              <a:gd name="connsiteY101" fmla="*/ 1085850 h 1994126"/>
              <a:gd name="connsiteX102" fmla="*/ 781050 w 1822450"/>
              <a:gd name="connsiteY102" fmla="*/ 1098550 h 1994126"/>
              <a:gd name="connsiteX103" fmla="*/ 736600 w 1822450"/>
              <a:gd name="connsiteY103" fmla="*/ 1117600 h 1994126"/>
              <a:gd name="connsiteX104" fmla="*/ 698500 w 1822450"/>
              <a:gd name="connsiteY104" fmla="*/ 1143000 h 1994126"/>
              <a:gd name="connsiteX105" fmla="*/ 685800 w 1822450"/>
              <a:gd name="connsiteY105" fmla="*/ 1162050 h 1994126"/>
              <a:gd name="connsiteX106" fmla="*/ 685800 w 1822450"/>
              <a:gd name="connsiteY106" fmla="*/ 1282700 h 1994126"/>
              <a:gd name="connsiteX107" fmla="*/ 704850 w 1822450"/>
              <a:gd name="connsiteY107" fmla="*/ 1346200 h 1994126"/>
              <a:gd name="connsiteX108" fmla="*/ 717550 w 1822450"/>
              <a:gd name="connsiteY108" fmla="*/ 1365250 h 1994126"/>
              <a:gd name="connsiteX109" fmla="*/ 730250 w 1822450"/>
              <a:gd name="connsiteY109" fmla="*/ 1403350 h 1994126"/>
              <a:gd name="connsiteX110" fmla="*/ 742950 w 1822450"/>
              <a:gd name="connsiteY110" fmla="*/ 1422400 h 1994126"/>
              <a:gd name="connsiteX111" fmla="*/ 749300 w 1822450"/>
              <a:gd name="connsiteY111" fmla="*/ 1441450 h 1994126"/>
              <a:gd name="connsiteX112" fmla="*/ 787400 w 1822450"/>
              <a:gd name="connsiteY112" fmla="*/ 1479550 h 1994126"/>
              <a:gd name="connsiteX113" fmla="*/ 806450 w 1822450"/>
              <a:gd name="connsiteY113" fmla="*/ 1492250 h 1994126"/>
              <a:gd name="connsiteX114" fmla="*/ 876300 w 1822450"/>
              <a:gd name="connsiteY114" fmla="*/ 1511300 h 1994126"/>
              <a:gd name="connsiteX115" fmla="*/ 1028700 w 1822450"/>
              <a:gd name="connsiteY115" fmla="*/ 1504950 h 1994126"/>
              <a:gd name="connsiteX116" fmla="*/ 1047750 w 1822450"/>
              <a:gd name="connsiteY116" fmla="*/ 1498600 h 1994126"/>
              <a:gd name="connsiteX117" fmla="*/ 1143000 w 1822450"/>
              <a:gd name="connsiteY117" fmla="*/ 1504950 h 1994126"/>
              <a:gd name="connsiteX118" fmla="*/ 1212850 w 1822450"/>
              <a:gd name="connsiteY118" fmla="*/ 1524000 h 1994126"/>
              <a:gd name="connsiteX119" fmla="*/ 1231900 w 1822450"/>
              <a:gd name="connsiteY119" fmla="*/ 1530350 h 1994126"/>
              <a:gd name="connsiteX120" fmla="*/ 1270000 w 1822450"/>
              <a:gd name="connsiteY120" fmla="*/ 1549400 h 1994126"/>
              <a:gd name="connsiteX121" fmla="*/ 1301750 w 1822450"/>
              <a:gd name="connsiteY121" fmla="*/ 1587500 h 1994126"/>
              <a:gd name="connsiteX122" fmla="*/ 1314450 w 1822450"/>
              <a:gd name="connsiteY122" fmla="*/ 1606550 h 1994126"/>
              <a:gd name="connsiteX123" fmla="*/ 1314450 w 1822450"/>
              <a:gd name="connsiteY123" fmla="*/ 1797050 h 1994126"/>
              <a:gd name="connsiteX124" fmla="*/ 1301750 w 1822450"/>
              <a:gd name="connsiteY124" fmla="*/ 1835150 h 1994126"/>
              <a:gd name="connsiteX125" fmla="*/ 1276350 w 1822450"/>
              <a:gd name="connsiteY125" fmla="*/ 1873250 h 1994126"/>
              <a:gd name="connsiteX126" fmla="*/ 1263650 w 1822450"/>
              <a:gd name="connsiteY126" fmla="*/ 1892300 h 1994126"/>
              <a:gd name="connsiteX127" fmla="*/ 1257300 w 1822450"/>
              <a:gd name="connsiteY127" fmla="*/ 1911350 h 1994126"/>
              <a:gd name="connsiteX128" fmla="*/ 1238250 w 1822450"/>
              <a:gd name="connsiteY128" fmla="*/ 1924050 h 1994126"/>
              <a:gd name="connsiteX129" fmla="*/ 1225550 w 1822450"/>
              <a:gd name="connsiteY129" fmla="*/ 1943100 h 1994126"/>
              <a:gd name="connsiteX130" fmla="*/ 1149350 w 1822450"/>
              <a:gd name="connsiteY130" fmla="*/ 1981200 h 1994126"/>
              <a:gd name="connsiteX131" fmla="*/ 1098550 w 1822450"/>
              <a:gd name="connsiteY131" fmla="*/ 1993900 h 1994126"/>
              <a:gd name="connsiteX132" fmla="*/ 971550 w 1822450"/>
              <a:gd name="connsiteY132" fmla="*/ 1981200 h 1994126"/>
              <a:gd name="connsiteX133" fmla="*/ 952500 w 1822450"/>
              <a:gd name="connsiteY133" fmla="*/ 1968500 h 1994126"/>
              <a:gd name="connsiteX134" fmla="*/ 933450 w 1822450"/>
              <a:gd name="connsiteY134" fmla="*/ 1949450 h 1994126"/>
              <a:gd name="connsiteX135" fmla="*/ 927100 w 1822450"/>
              <a:gd name="connsiteY135" fmla="*/ 1930400 h 1994126"/>
              <a:gd name="connsiteX136" fmla="*/ 895350 w 1822450"/>
              <a:gd name="connsiteY136" fmla="*/ 1892300 h 1994126"/>
              <a:gd name="connsiteX137" fmla="*/ 882650 w 1822450"/>
              <a:gd name="connsiteY137" fmla="*/ 1854200 h 1994126"/>
              <a:gd name="connsiteX138" fmla="*/ 850900 w 1822450"/>
              <a:gd name="connsiteY138" fmla="*/ 1816100 h 1994126"/>
              <a:gd name="connsiteX139" fmla="*/ 838200 w 1822450"/>
              <a:gd name="connsiteY139" fmla="*/ 1778000 h 1994126"/>
              <a:gd name="connsiteX140" fmla="*/ 831850 w 1822450"/>
              <a:gd name="connsiteY140" fmla="*/ 1758950 h 1994126"/>
              <a:gd name="connsiteX141" fmla="*/ 806450 w 1822450"/>
              <a:gd name="connsiteY141" fmla="*/ 1701800 h 1994126"/>
              <a:gd name="connsiteX142" fmla="*/ 800100 w 1822450"/>
              <a:gd name="connsiteY142" fmla="*/ 1682750 h 1994126"/>
              <a:gd name="connsiteX143" fmla="*/ 787400 w 1822450"/>
              <a:gd name="connsiteY143" fmla="*/ 1663700 h 1994126"/>
              <a:gd name="connsiteX144" fmla="*/ 774700 w 1822450"/>
              <a:gd name="connsiteY144" fmla="*/ 1625600 h 1994126"/>
              <a:gd name="connsiteX145" fmla="*/ 762000 w 1822450"/>
              <a:gd name="connsiteY145" fmla="*/ 1606550 h 1994126"/>
              <a:gd name="connsiteX146" fmla="*/ 742950 w 1822450"/>
              <a:gd name="connsiteY146" fmla="*/ 1568450 h 1994126"/>
              <a:gd name="connsiteX147" fmla="*/ 723900 w 1822450"/>
              <a:gd name="connsiteY147" fmla="*/ 1504950 h 1994126"/>
              <a:gd name="connsiteX148" fmla="*/ 717550 w 1822450"/>
              <a:gd name="connsiteY148" fmla="*/ 1485900 h 1994126"/>
              <a:gd name="connsiteX149" fmla="*/ 711200 w 1822450"/>
              <a:gd name="connsiteY149" fmla="*/ 1466850 h 1994126"/>
              <a:gd name="connsiteX150" fmla="*/ 698500 w 1822450"/>
              <a:gd name="connsiteY150" fmla="*/ 1447800 h 1994126"/>
              <a:gd name="connsiteX151" fmla="*/ 692150 w 1822450"/>
              <a:gd name="connsiteY151" fmla="*/ 1428750 h 1994126"/>
              <a:gd name="connsiteX152" fmla="*/ 673100 w 1822450"/>
              <a:gd name="connsiteY152" fmla="*/ 1416050 h 1994126"/>
              <a:gd name="connsiteX153" fmla="*/ 622300 w 1822450"/>
              <a:gd name="connsiteY153" fmla="*/ 1371600 h 1994126"/>
              <a:gd name="connsiteX154" fmla="*/ 603250 w 1822450"/>
              <a:gd name="connsiteY154" fmla="*/ 1358900 h 1994126"/>
              <a:gd name="connsiteX155" fmla="*/ 584200 w 1822450"/>
              <a:gd name="connsiteY155" fmla="*/ 1352550 h 1994126"/>
              <a:gd name="connsiteX156" fmla="*/ 546100 w 1822450"/>
              <a:gd name="connsiteY156" fmla="*/ 1333500 h 1994126"/>
              <a:gd name="connsiteX157" fmla="*/ 495300 w 1822450"/>
              <a:gd name="connsiteY157" fmla="*/ 1327150 h 1994126"/>
              <a:gd name="connsiteX158" fmla="*/ 355600 w 1822450"/>
              <a:gd name="connsiteY158" fmla="*/ 1339850 h 1994126"/>
              <a:gd name="connsiteX159" fmla="*/ 311150 w 1822450"/>
              <a:gd name="connsiteY159" fmla="*/ 1358900 h 1994126"/>
              <a:gd name="connsiteX160" fmla="*/ 292100 w 1822450"/>
              <a:gd name="connsiteY160" fmla="*/ 1365250 h 1994126"/>
              <a:gd name="connsiteX161" fmla="*/ 254000 w 1822450"/>
              <a:gd name="connsiteY161" fmla="*/ 1390650 h 1994126"/>
              <a:gd name="connsiteX162" fmla="*/ 234950 w 1822450"/>
              <a:gd name="connsiteY162" fmla="*/ 1397000 h 1994126"/>
              <a:gd name="connsiteX163" fmla="*/ 196850 w 1822450"/>
              <a:gd name="connsiteY163" fmla="*/ 1422400 h 1994126"/>
              <a:gd name="connsiteX164" fmla="*/ 158750 w 1822450"/>
              <a:gd name="connsiteY164" fmla="*/ 1435100 h 1994126"/>
              <a:gd name="connsiteX165" fmla="*/ 139700 w 1822450"/>
              <a:gd name="connsiteY165" fmla="*/ 1441450 h 1994126"/>
              <a:gd name="connsiteX166" fmla="*/ 69850 w 1822450"/>
              <a:gd name="connsiteY166" fmla="*/ 1460500 h 1994126"/>
              <a:gd name="connsiteX167" fmla="*/ 50800 w 1822450"/>
              <a:gd name="connsiteY167" fmla="*/ 1454150 h 1994126"/>
              <a:gd name="connsiteX168" fmla="*/ 12700 w 1822450"/>
              <a:gd name="connsiteY168" fmla="*/ 1422400 h 1994126"/>
              <a:gd name="connsiteX169" fmla="*/ 6350 w 1822450"/>
              <a:gd name="connsiteY169" fmla="*/ 1390650 h 1994126"/>
              <a:gd name="connsiteX170" fmla="*/ 0 w 1822450"/>
              <a:gd name="connsiteY170" fmla="*/ 1371600 h 1994126"/>
              <a:gd name="connsiteX171" fmla="*/ 6350 w 1822450"/>
              <a:gd name="connsiteY171" fmla="*/ 1308100 h 1994126"/>
              <a:gd name="connsiteX172" fmla="*/ 12700 w 1822450"/>
              <a:gd name="connsiteY172" fmla="*/ 1289050 h 1994126"/>
              <a:gd name="connsiteX173" fmla="*/ 69850 w 1822450"/>
              <a:gd name="connsiteY173" fmla="*/ 1257300 h 1994126"/>
              <a:gd name="connsiteX174" fmla="*/ 88900 w 1822450"/>
              <a:gd name="connsiteY174" fmla="*/ 1244600 h 1994126"/>
              <a:gd name="connsiteX175" fmla="*/ 127000 w 1822450"/>
              <a:gd name="connsiteY175" fmla="*/ 1231900 h 1994126"/>
              <a:gd name="connsiteX176" fmla="*/ 165100 w 1822450"/>
              <a:gd name="connsiteY176" fmla="*/ 1206500 h 1994126"/>
              <a:gd name="connsiteX177" fmla="*/ 184150 w 1822450"/>
              <a:gd name="connsiteY177" fmla="*/ 1193800 h 1994126"/>
              <a:gd name="connsiteX178" fmla="*/ 222250 w 1822450"/>
              <a:gd name="connsiteY178" fmla="*/ 1181100 h 1994126"/>
              <a:gd name="connsiteX179" fmla="*/ 298450 w 1822450"/>
              <a:gd name="connsiteY179" fmla="*/ 1155700 h 1994126"/>
              <a:gd name="connsiteX180" fmla="*/ 355600 w 1822450"/>
              <a:gd name="connsiteY180" fmla="*/ 1123950 h 1994126"/>
              <a:gd name="connsiteX181" fmla="*/ 374650 w 1822450"/>
              <a:gd name="connsiteY181" fmla="*/ 1111250 h 1994126"/>
              <a:gd name="connsiteX182" fmla="*/ 387350 w 1822450"/>
              <a:gd name="connsiteY182" fmla="*/ 1092200 h 1994126"/>
              <a:gd name="connsiteX183" fmla="*/ 419100 w 1822450"/>
              <a:gd name="connsiteY183" fmla="*/ 1060450 h 1994126"/>
              <a:gd name="connsiteX184" fmla="*/ 425450 w 1822450"/>
              <a:gd name="connsiteY184" fmla="*/ 1041400 h 1994126"/>
              <a:gd name="connsiteX185" fmla="*/ 438150 w 1822450"/>
              <a:gd name="connsiteY185" fmla="*/ 1022350 h 1994126"/>
              <a:gd name="connsiteX186" fmla="*/ 444500 w 1822450"/>
              <a:gd name="connsiteY186" fmla="*/ 1003300 h 1994126"/>
              <a:gd name="connsiteX187" fmla="*/ 457200 w 1822450"/>
              <a:gd name="connsiteY187" fmla="*/ 984250 h 1994126"/>
              <a:gd name="connsiteX188" fmla="*/ 476250 w 1822450"/>
              <a:gd name="connsiteY188" fmla="*/ 914400 h 1994126"/>
              <a:gd name="connsiteX189" fmla="*/ 488950 w 1822450"/>
              <a:gd name="connsiteY189" fmla="*/ 869950 h 1994126"/>
              <a:gd name="connsiteX190" fmla="*/ 495300 w 1822450"/>
              <a:gd name="connsiteY190" fmla="*/ 825500 h 1994126"/>
              <a:gd name="connsiteX191" fmla="*/ 495300 w 1822450"/>
              <a:gd name="connsiteY191" fmla="*/ 622300 h 1994126"/>
              <a:gd name="connsiteX192" fmla="*/ 482600 w 1822450"/>
              <a:gd name="connsiteY192" fmla="*/ 584200 h 1994126"/>
              <a:gd name="connsiteX193" fmla="*/ 469900 w 1822450"/>
              <a:gd name="connsiteY193" fmla="*/ 546100 h 1994126"/>
              <a:gd name="connsiteX194" fmla="*/ 463550 w 1822450"/>
              <a:gd name="connsiteY194" fmla="*/ 527050 h 1994126"/>
              <a:gd name="connsiteX195" fmla="*/ 450850 w 1822450"/>
              <a:gd name="connsiteY195" fmla="*/ 508000 h 1994126"/>
              <a:gd name="connsiteX196" fmla="*/ 431800 w 1822450"/>
              <a:gd name="connsiteY196" fmla="*/ 450850 h 1994126"/>
              <a:gd name="connsiteX197" fmla="*/ 425450 w 1822450"/>
              <a:gd name="connsiteY197" fmla="*/ 431800 h 1994126"/>
              <a:gd name="connsiteX198" fmla="*/ 400050 w 1822450"/>
              <a:gd name="connsiteY198" fmla="*/ 393700 h 1994126"/>
              <a:gd name="connsiteX199" fmla="*/ 387350 w 1822450"/>
              <a:gd name="connsiteY199" fmla="*/ 374650 h 1994126"/>
              <a:gd name="connsiteX200" fmla="*/ 381000 w 1822450"/>
              <a:gd name="connsiteY200" fmla="*/ 355600 h 1994126"/>
              <a:gd name="connsiteX201" fmla="*/ 355600 w 1822450"/>
              <a:gd name="connsiteY201" fmla="*/ 317500 h 1994126"/>
              <a:gd name="connsiteX202" fmla="*/ 336550 w 1822450"/>
              <a:gd name="connsiteY202" fmla="*/ 279400 h 1994126"/>
              <a:gd name="connsiteX203" fmla="*/ 323850 w 1822450"/>
              <a:gd name="connsiteY203" fmla="*/ 241300 h 1994126"/>
              <a:gd name="connsiteX204" fmla="*/ 330200 w 1822450"/>
              <a:gd name="connsiteY204" fmla="*/ 165100 h 1994126"/>
              <a:gd name="connsiteX205" fmla="*/ 400050 w 1822450"/>
              <a:gd name="connsiteY205" fmla="*/ 101600 h 199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822450" h="1994126">
                <a:moveTo>
                  <a:pt x="400050" y="101600"/>
                </a:moveTo>
                <a:lnTo>
                  <a:pt x="400050" y="101600"/>
                </a:lnTo>
                <a:cubicBezTo>
                  <a:pt x="417074" y="103019"/>
                  <a:pt x="469362" y="101331"/>
                  <a:pt x="495300" y="114300"/>
                </a:cubicBezTo>
                <a:cubicBezTo>
                  <a:pt x="502126" y="117713"/>
                  <a:pt x="508000" y="122767"/>
                  <a:pt x="514350" y="127000"/>
                </a:cubicBezTo>
                <a:cubicBezTo>
                  <a:pt x="550746" y="181595"/>
                  <a:pt x="502283" y="117347"/>
                  <a:pt x="546100" y="152400"/>
                </a:cubicBezTo>
                <a:cubicBezTo>
                  <a:pt x="552059" y="157168"/>
                  <a:pt x="553914" y="165587"/>
                  <a:pt x="558800" y="171450"/>
                </a:cubicBezTo>
                <a:cubicBezTo>
                  <a:pt x="564549" y="178349"/>
                  <a:pt x="572101" y="183601"/>
                  <a:pt x="577850" y="190500"/>
                </a:cubicBezTo>
                <a:cubicBezTo>
                  <a:pt x="622053" y="243544"/>
                  <a:pt x="553945" y="172945"/>
                  <a:pt x="609600" y="228600"/>
                </a:cubicBezTo>
                <a:cubicBezTo>
                  <a:pt x="623613" y="298664"/>
                  <a:pt x="615474" y="271622"/>
                  <a:pt x="628650" y="311150"/>
                </a:cubicBezTo>
                <a:cubicBezTo>
                  <a:pt x="626533" y="332317"/>
                  <a:pt x="625797" y="353667"/>
                  <a:pt x="622300" y="374650"/>
                </a:cubicBezTo>
                <a:cubicBezTo>
                  <a:pt x="619431" y="391867"/>
                  <a:pt x="609600" y="425450"/>
                  <a:pt x="609600" y="425450"/>
                </a:cubicBezTo>
                <a:cubicBezTo>
                  <a:pt x="617428" y="495905"/>
                  <a:pt x="609889" y="464416"/>
                  <a:pt x="628650" y="520700"/>
                </a:cubicBezTo>
                <a:cubicBezTo>
                  <a:pt x="633180" y="534289"/>
                  <a:pt x="636114" y="548663"/>
                  <a:pt x="647700" y="558800"/>
                </a:cubicBezTo>
                <a:cubicBezTo>
                  <a:pt x="659187" y="568851"/>
                  <a:pt x="673100" y="575733"/>
                  <a:pt x="685800" y="584200"/>
                </a:cubicBezTo>
                <a:cubicBezTo>
                  <a:pt x="692150" y="588433"/>
                  <a:pt x="697610" y="594487"/>
                  <a:pt x="704850" y="596900"/>
                </a:cubicBezTo>
                <a:lnTo>
                  <a:pt x="742950" y="609600"/>
                </a:lnTo>
                <a:lnTo>
                  <a:pt x="762000" y="615950"/>
                </a:lnTo>
                <a:cubicBezTo>
                  <a:pt x="776817" y="613833"/>
                  <a:pt x="791774" y="612535"/>
                  <a:pt x="806450" y="609600"/>
                </a:cubicBezTo>
                <a:cubicBezTo>
                  <a:pt x="813014" y="608287"/>
                  <a:pt x="818807" y="603250"/>
                  <a:pt x="825500" y="603250"/>
                </a:cubicBezTo>
                <a:cubicBezTo>
                  <a:pt x="842565" y="603250"/>
                  <a:pt x="859367" y="607483"/>
                  <a:pt x="876300" y="609600"/>
                </a:cubicBezTo>
                <a:cubicBezTo>
                  <a:pt x="882650" y="611717"/>
                  <a:pt x="889499" y="612699"/>
                  <a:pt x="895350" y="615950"/>
                </a:cubicBezTo>
                <a:cubicBezTo>
                  <a:pt x="908693" y="623363"/>
                  <a:pt x="933450" y="641350"/>
                  <a:pt x="933450" y="641350"/>
                </a:cubicBezTo>
                <a:cubicBezTo>
                  <a:pt x="937683" y="647700"/>
                  <a:pt x="941264" y="654537"/>
                  <a:pt x="946150" y="660400"/>
                </a:cubicBezTo>
                <a:cubicBezTo>
                  <a:pt x="964802" y="682782"/>
                  <a:pt x="976749" y="687149"/>
                  <a:pt x="1003300" y="704850"/>
                </a:cubicBezTo>
                <a:cubicBezTo>
                  <a:pt x="1009650" y="709083"/>
                  <a:pt x="1015110" y="715137"/>
                  <a:pt x="1022350" y="717550"/>
                </a:cubicBezTo>
                <a:cubicBezTo>
                  <a:pt x="1028700" y="719667"/>
                  <a:pt x="1035413" y="720907"/>
                  <a:pt x="1041400" y="723900"/>
                </a:cubicBezTo>
                <a:cubicBezTo>
                  <a:pt x="1090639" y="748519"/>
                  <a:pt x="1031617" y="726989"/>
                  <a:pt x="1079500" y="742950"/>
                </a:cubicBezTo>
                <a:cubicBezTo>
                  <a:pt x="1111250" y="740833"/>
                  <a:pt x="1143249" y="741100"/>
                  <a:pt x="1174750" y="736600"/>
                </a:cubicBezTo>
                <a:cubicBezTo>
                  <a:pt x="1188002" y="734707"/>
                  <a:pt x="1212850" y="723900"/>
                  <a:pt x="1212850" y="723900"/>
                </a:cubicBezTo>
                <a:cubicBezTo>
                  <a:pt x="1245676" y="674661"/>
                  <a:pt x="1233423" y="700280"/>
                  <a:pt x="1250950" y="647700"/>
                </a:cubicBezTo>
                <a:lnTo>
                  <a:pt x="1257300" y="628650"/>
                </a:lnTo>
                <a:lnTo>
                  <a:pt x="1263650" y="609600"/>
                </a:lnTo>
                <a:cubicBezTo>
                  <a:pt x="1265767" y="588433"/>
                  <a:pt x="1268786" y="567338"/>
                  <a:pt x="1270000" y="546100"/>
                </a:cubicBezTo>
                <a:cubicBezTo>
                  <a:pt x="1273021" y="493227"/>
                  <a:pt x="1270708" y="440008"/>
                  <a:pt x="1276350" y="387350"/>
                </a:cubicBezTo>
                <a:cubicBezTo>
                  <a:pt x="1277163" y="379762"/>
                  <a:pt x="1283307" y="373326"/>
                  <a:pt x="1289050" y="368300"/>
                </a:cubicBezTo>
                <a:lnTo>
                  <a:pt x="1346200" y="330200"/>
                </a:lnTo>
                <a:lnTo>
                  <a:pt x="1365250" y="317500"/>
                </a:lnTo>
                <a:lnTo>
                  <a:pt x="1384300" y="304800"/>
                </a:lnTo>
                <a:cubicBezTo>
                  <a:pt x="1386417" y="298450"/>
                  <a:pt x="1387399" y="291601"/>
                  <a:pt x="1390650" y="285750"/>
                </a:cubicBezTo>
                <a:cubicBezTo>
                  <a:pt x="1398063" y="272407"/>
                  <a:pt x="1416050" y="247650"/>
                  <a:pt x="1416050" y="247650"/>
                </a:cubicBezTo>
                <a:cubicBezTo>
                  <a:pt x="1418024" y="204224"/>
                  <a:pt x="1414385" y="128872"/>
                  <a:pt x="1428750" y="76200"/>
                </a:cubicBezTo>
                <a:cubicBezTo>
                  <a:pt x="1431728" y="65280"/>
                  <a:pt x="1440942" y="29616"/>
                  <a:pt x="1454150" y="19050"/>
                </a:cubicBezTo>
                <a:cubicBezTo>
                  <a:pt x="1459377" y="14869"/>
                  <a:pt x="1467213" y="15693"/>
                  <a:pt x="1473200" y="12700"/>
                </a:cubicBezTo>
                <a:cubicBezTo>
                  <a:pt x="1480026" y="9287"/>
                  <a:pt x="1485900" y="4233"/>
                  <a:pt x="1492250" y="0"/>
                </a:cubicBezTo>
                <a:cubicBezTo>
                  <a:pt x="1495958" y="412"/>
                  <a:pt x="1559088" y="4844"/>
                  <a:pt x="1574800" y="12700"/>
                </a:cubicBezTo>
                <a:cubicBezTo>
                  <a:pt x="1588452" y="19526"/>
                  <a:pt x="1612900" y="38100"/>
                  <a:pt x="1612900" y="38100"/>
                </a:cubicBezTo>
                <a:cubicBezTo>
                  <a:pt x="1649296" y="92695"/>
                  <a:pt x="1605660" y="23620"/>
                  <a:pt x="1631950" y="76200"/>
                </a:cubicBezTo>
                <a:cubicBezTo>
                  <a:pt x="1635363" y="83026"/>
                  <a:pt x="1641550" y="88276"/>
                  <a:pt x="1644650" y="95250"/>
                </a:cubicBezTo>
                <a:cubicBezTo>
                  <a:pt x="1650087" y="107483"/>
                  <a:pt x="1654103" y="120363"/>
                  <a:pt x="1657350" y="133350"/>
                </a:cubicBezTo>
                <a:cubicBezTo>
                  <a:pt x="1661662" y="150596"/>
                  <a:pt x="1667747" y="173225"/>
                  <a:pt x="1670050" y="190500"/>
                </a:cubicBezTo>
                <a:cubicBezTo>
                  <a:pt x="1672861" y="211586"/>
                  <a:pt x="1674283" y="232833"/>
                  <a:pt x="1676400" y="254000"/>
                </a:cubicBezTo>
                <a:cubicBezTo>
                  <a:pt x="1674283" y="270933"/>
                  <a:pt x="1672855" y="287967"/>
                  <a:pt x="1670050" y="304800"/>
                </a:cubicBezTo>
                <a:cubicBezTo>
                  <a:pt x="1667135" y="322288"/>
                  <a:pt x="1663918" y="336332"/>
                  <a:pt x="1651000" y="349250"/>
                </a:cubicBezTo>
                <a:cubicBezTo>
                  <a:pt x="1645604" y="354646"/>
                  <a:pt x="1638300" y="357717"/>
                  <a:pt x="1631950" y="361950"/>
                </a:cubicBezTo>
                <a:cubicBezTo>
                  <a:pt x="1617650" y="404850"/>
                  <a:pt x="1637482" y="358349"/>
                  <a:pt x="1606550" y="393700"/>
                </a:cubicBezTo>
                <a:cubicBezTo>
                  <a:pt x="1596499" y="405187"/>
                  <a:pt x="1591943" y="421007"/>
                  <a:pt x="1581150" y="431800"/>
                </a:cubicBezTo>
                <a:cubicBezTo>
                  <a:pt x="1556704" y="456246"/>
                  <a:pt x="1569572" y="445869"/>
                  <a:pt x="1543050" y="463550"/>
                </a:cubicBezTo>
                <a:cubicBezTo>
                  <a:pt x="1538817" y="469900"/>
                  <a:pt x="1536309" y="477832"/>
                  <a:pt x="1530350" y="482600"/>
                </a:cubicBezTo>
                <a:cubicBezTo>
                  <a:pt x="1525123" y="486781"/>
                  <a:pt x="1516033" y="484217"/>
                  <a:pt x="1511300" y="488950"/>
                </a:cubicBezTo>
                <a:cubicBezTo>
                  <a:pt x="1506567" y="493683"/>
                  <a:pt x="1508663" y="502431"/>
                  <a:pt x="1504950" y="508000"/>
                </a:cubicBezTo>
                <a:cubicBezTo>
                  <a:pt x="1499969" y="515472"/>
                  <a:pt x="1491413" y="519961"/>
                  <a:pt x="1485900" y="527050"/>
                </a:cubicBezTo>
                <a:cubicBezTo>
                  <a:pt x="1457177" y="563979"/>
                  <a:pt x="1461728" y="561466"/>
                  <a:pt x="1447800" y="603250"/>
                </a:cubicBezTo>
                <a:cubicBezTo>
                  <a:pt x="1445683" y="609600"/>
                  <a:pt x="1442763" y="615736"/>
                  <a:pt x="1441450" y="622300"/>
                </a:cubicBezTo>
                <a:lnTo>
                  <a:pt x="1428750" y="685800"/>
                </a:lnTo>
                <a:cubicBezTo>
                  <a:pt x="1430867" y="715433"/>
                  <a:pt x="1431629" y="745195"/>
                  <a:pt x="1435100" y="774700"/>
                </a:cubicBezTo>
                <a:cubicBezTo>
                  <a:pt x="1436926" y="790219"/>
                  <a:pt x="1459061" y="829254"/>
                  <a:pt x="1466850" y="831850"/>
                </a:cubicBezTo>
                <a:cubicBezTo>
                  <a:pt x="1473200" y="833967"/>
                  <a:pt x="1479913" y="835207"/>
                  <a:pt x="1485900" y="838200"/>
                </a:cubicBezTo>
                <a:cubicBezTo>
                  <a:pt x="1492726" y="841613"/>
                  <a:pt x="1498124" y="847487"/>
                  <a:pt x="1504950" y="850900"/>
                </a:cubicBezTo>
                <a:cubicBezTo>
                  <a:pt x="1526226" y="861538"/>
                  <a:pt x="1563042" y="861588"/>
                  <a:pt x="1581150" y="863600"/>
                </a:cubicBezTo>
                <a:cubicBezTo>
                  <a:pt x="1587500" y="865717"/>
                  <a:pt x="1593598" y="868850"/>
                  <a:pt x="1600200" y="869950"/>
                </a:cubicBezTo>
                <a:cubicBezTo>
                  <a:pt x="1642080" y="876930"/>
                  <a:pt x="1653194" y="872857"/>
                  <a:pt x="1689100" y="882650"/>
                </a:cubicBezTo>
                <a:cubicBezTo>
                  <a:pt x="1702015" y="886172"/>
                  <a:pt x="1716061" y="887924"/>
                  <a:pt x="1727200" y="895350"/>
                </a:cubicBezTo>
                <a:cubicBezTo>
                  <a:pt x="1774498" y="926882"/>
                  <a:pt x="1716407" y="886356"/>
                  <a:pt x="1765300" y="927100"/>
                </a:cubicBezTo>
                <a:cubicBezTo>
                  <a:pt x="1771163" y="931986"/>
                  <a:pt x="1778000" y="935567"/>
                  <a:pt x="1784350" y="939800"/>
                </a:cubicBezTo>
                <a:cubicBezTo>
                  <a:pt x="1792817" y="952500"/>
                  <a:pt x="1804923" y="963420"/>
                  <a:pt x="1809750" y="977900"/>
                </a:cubicBezTo>
                <a:lnTo>
                  <a:pt x="1822450" y="1016000"/>
                </a:lnTo>
                <a:cubicBezTo>
                  <a:pt x="1820333" y="1037167"/>
                  <a:pt x="1819335" y="1058475"/>
                  <a:pt x="1816100" y="1079500"/>
                </a:cubicBezTo>
                <a:cubicBezTo>
                  <a:pt x="1815082" y="1086116"/>
                  <a:pt x="1815197" y="1094659"/>
                  <a:pt x="1809750" y="1098550"/>
                </a:cubicBezTo>
                <a:cubicBezTo>
                  <a:pt x="1798857" y="1106331"/>
                  <a:pt x="1784350" y="1107017"/>
                  <a:pt x="1771650" y="1111250"/>
                </a:cubicBezTo>
                <a:lnTo>
                  <a:pt x="1752600" y="1117600"/>
                </a:lnTo>
                <a:cubicBezTo>
                  <a:pt x="1703362" y="1134013"/>
                  <a:pt x="1740229" y="1123505"/>
                  <a:pt x="1638300" y="1130300"/>
                </a:cubicBezTo>
                <a:cubicBezTo>
                  <a:pt x="1615017" y="1128183"/>
                  <a:pt x="1591474" y="1128013"/>
                  <a:pt x="1568450" y="1123950"/>
                </a:cubicBezTo>
                <a:cubicBezTo>
                  <a:pt x="1555267" y="1121624"/>
                  <a:pt x="1543634" y="1112910"/>
                  <a:pt x="1530350" y="1111250"/>
                </a:cubicBezTo>
                <a:lnTo>
                  <a:pt x="1479550" y="1104900"/>
                </a:lnTo>
                <a:cubicBezTo>
                  <a:pt x="1375891" y="1070347"/>
                  <a:pt x="1505960" y="1111502"/>
                  <a:pt x="1403350" y="1085850"/>
                </a:cubicBezTo>
                <a:cubicBezTo>
                  <a:pt x="1390363" y="1082603"/>
                  <a:pt x="1377950" y="1077383"/>
                  <a:pt x="1365250" y="1073150"/>
                </a:cubicBezTo>
                <a:cubicBezTo>
                  <a:pt x="1358900" y="1071033"/>
                  <a:pt x="1351769" y="1070513"/>
                  <a:pt x="1346200" y="1066800"/>
                </a:cubicBezTo>
                <a:cubicBezTo>
                  <a:pt x="1339850" y="1062567"/>
                  <a:pt x="1334124" y="1057200"/>
                  <a:pt x="1327150" y="1054100"/>
                </a:cubicBezTo>
                <a:cubicBezTo>
                  <a:pt x="1314917" y="1048663"/>
                  <a:pt x="1300189" y="1048826"/>
                  <a:pt x="1289050" y="1041400"/>
                </a:cubicBezTo>
                <a:cubicBezTo>
                  <a:pt x="1282700" y="1037167"/>
                  <a:pt x="1277146" y="1031380"/>
                  <a:pt x="1270000" y="1028700"/>
                </a:cubicBezTo>
                <a:cubicBezTo>
                  <a:pt x="1259894" y="1024910"/>
                  <a:pt x="1248721" y="1024968"/>
                  <a:pt x="1238250" y="1022350"/>
                </a:cubicBezTo>
                <a:cubicBezTo>
                  <a:pt x="1231756" y="1020727"/>
                  <a:pt x="1225636" y="1017839"/>
                  <a:pt x="1219200" y="1016000"/>
                </a:cubicBezTo>
                <a:cubicBezTo>
                  <a:pt x="1210809" y="1013602"/>
                  <a:pt x="1202159" y="1012158"/>
                  <a:pt x="1193800" y="1009650"/>
                </a:cubicBezTo>
                <a:cubicBezTo>
                  <a:pt x="1180978" y="1005803"/>
                  <a:pt x="1168400" y="1001183"/>
                  <a:pt x="1155700" y="996950"/>
                </a:cubicBezTo>
                <a:lnTo>
                  <a:pt x="1136650" y="990600"/>
                </a:lnTo>
                <a:cubicBezTo>
                  <a:pt x="1094317" y="992717"/>
                  <a:pt x="1051757" y="992092"/>
                  <a:pt x="1009650" y="996950"/>
                </a:cubicBezTo>
                <a:cubicBezTo>
                  <a:pt x="943602" y="1004571"/>
                  <a:pt x="998044" y="1013519"/>
                  <a:pt x="933450" y="1035050"/>
                </a:cubicBezTo>
                <a:cubicBezTo>
                  <a:pt x="863975" y="1058208"/>
                  <a:pt x="969208" y="1021274"/>
                  <a:pt x="895350" y="1054100"/>
                </a:cubicBezTo>
                <a:cubicBezTo>
                  <a:pt x="883117" y="1059537"/>
                  <a:pt x="869950" y="1062567"/>
                  <a:pt x="857250" y="1066800"/>
                </a:cubicBezTo>
                <a:lnTo>
                  <a:pt x="838200" y="1073150"/>
                </a:lnTo>
                <a:lnTo>
                  <a:pt x="819150" y="1079500"/>
                </a:lnTo>
                <a:cubicBezTo>
                  <a:pt x="812800" y="1081617"/>
                  <a:pt x="805669" y="1082137"/>
                  <a:pt x="800100" y="1085850"/>
                </a:cubicBezTo>
                <a:cubicBezTo>
                  <a:pt x="793750" y="1090083"/>
                  <a:pt x="787876" y="1095137"/>
                  <a:pt x="781050" y="1098550"/>
                </a:cubicBezTo>
                <a:cubicBezTo>
                  <a:pt x="728496" y="1124827"/>
                  <a:pt x="802668" y="1077959"/>
                  <a:pt x="736600" y="1117600"/>
                </a:cubicBezTo>
                <a:cubicBezTo>
                  <a:pt x="723512" y="1125453"/>
                  <a:pt x="698500" y="1143000"/>
                  <a:pt x="698500" y="1143000"/>
                </a:cubicBezTo>
                <a:cubicBezTo>
                  <a:pt x="694267" y="1149350"/>
                  <a:pt x="689213" y="1155224"/>
                  <a:pt x="685800" y="1162050"/>
                </a:cubicBezTo>
                <a:cubicBezTo>
                  <a:pt x="667964" y="1197723"/>
                  <a:pt x="682865" y="1253345"/>
                  <a:pt x="685800" y="1282700"/>
                </a:cubicBezTo>
                <a:cubicBezTo>
                  <a:pt x="686844" y="1293140"/>
                  <a:pt x="702510" y="1342689"/>
                  <a:pt x="704850" y="1346200"/>
                </a:cubicBezTo>
                <a:cubicBezTo>
                  <a:pt x="709083" y="1352550"/>
                  <a:pt x="714450" y="1358276"/>
                  <a:pt x="717550" y="1365250"/>
                </a:cubicBezTo>
                <a:cubicBezTo>
                  <a:pt x="722987" y="1377483"/>
                  <a:pt x="722824" y="1392211"/>
                  <a:pt x="730250" y="1403350"/>
                </a:cubicBezTo>
                <a:cubicBezTo>
                  <a:pt x="734483" y="1409700"/>
                  <a:pt x="739537" y="1415574"/>
                  <a:pt x="742950" y="1422400"/>
                </a:cubicBezTo>
                <a:cubicBezTo>
                  <a:pt x="745943" y="1428387"/>
                  <a:pt x="745191" y="1436166"/>
                  <a:pt x="749300" y="1441450"/>
                </a:cubicBezTo>
                <a:cubicBezTo>
                  <a:pt x="760327" y="1455627"/>
                  <a:pt x="772456" y="1469587"/>
                  <a:pt x="787400" y="1479550"/>
                </a:cubicBezTo>
                <a:cubicBezTo>
                  <a:pt x="793750" y="1483783"/>
                  <a:pt x="799476" y="1489150"/>
                  <a:pt x="806450" y="1492250"/>
                </a:cubicBezTo>
                <a:cubicBezTo>
                  <a:pt x="832817" y="1503969"/>
                  <a:pt x="849138" y="1505868"/>
                  <a:pt x="876300" y="1511300"/>
                </a:cubicBezTo>
                <a:cubicBezTo>
                  <a:pt x="927100" y="1509183"/>
                  <a:pt x="977995" y="1508706"/>
                  <a:pt x="1028700" y="1504950"/>
                </a:cubicBezTo>
                <a:cubicBezTo>
                  <a:pt x="1035375" y="1504456"/>
                  <a:pt x="1041057" y="1498600"/>
                  <a:pt x="1047750" y="1498600"/>
                </a:cubicBezTo>
                <a:cubicBezTo>
                  <a:pt x="1079570" y="1498600"/>
                  <a:pt x="1111250" y="1502833"/>
                  <a:pt x="1143000" y="1504950"/>
                </a:cubicBezTo>
                <a:cubicBezTo>
                  <a:pt x="1187877" y="1513925"/>
                  <a:pt x="1164511" y="1507887"/>
                  <a:pt x="1212850" y="1524000"/>
                </a:cubicBezTo>
                <a:cubicBezTo>
                  <a:pt x="1219200" y="1526117"/>
                  <a:pt x="1226331" y="1526637"/>
                  <a:pt x="1231900" y="1530350"/>
                </a:cubicBezTo>
                <a:cubicBezTo>
                  <a:pt x="1256519" y="1546763"/>
                  <a:pt x="1243710" y="1540637"/>
                  <a:pt x="1270000" y="1549400"/>
                </a:cubicBezTo>
                <a:cubicBezTo>
                  <a:pt x="1301532" y="1596698"/>
                  <a:pt x="1261006" y="1538607"/>
                  <a:pt x="1301750" y="1587500"/>
                </a:cubicBezTo>
                <a:cubicBezTo>
                  <a:pt x="1306636" y="1593363"/>
                  <a:pt x="1310217" y="1600200"/>
                  <a:pt x="1314450" y="1606550"/>
                </a:cubicBezTo>
                <a:cubicBezTo>
                  <a:pt x="1324676" y="1688356"/>
                  <a:pt x="1326782" y="1681956"/>
                  <a:pt x="1314450" y="1797050"/>
                </a:cubicBezTo>
                <a:cubicBezTo>
                  <a:pt x="1313024" y="1810361"/>
                  <a:pt x="1309176" y="1824011"/>
                  <a:pt x="1301750" y="1835150"/>
                </a:cubicBezTo>
                <a:lnTo>
                  <a:pt x="1276350" y="1873250"/>
                </a:lnTo>
                <a:cubicBezTo>
                  <a:pt x="1272117" y="1879600"/>
                  <a:pt x="1266063" y="1885060"/>
                  <a:pt x="1263650" y="1892300"/>
                </a:cubicBezTo>
                <a:cubicBezTo>
                  <a:pt x="1261533" y="1898650"/>
                  <a:pt x="1261481" y="1906123"/>
                  <a:pt x="1257300" y="1911350"/>
                </a:cubicBezTo>
                <a:cubicBezTo>
                  <a:pt x="1252532" y="1917309"/>
                  <a:pt x="1244600" y="1919817"/>
                  <a:pt x="1238250" y="1924050"/>
                </a:cubicBezTo>
                <a:cubicBezTo>
                  <a:pt x="1234017" y="1930400"/>
                  <a:pt x="1231293" y="1938074"/>
                  <a:pt x="1225550" y="1943100"/>
                </a:cubicBezTo>
                <a:cubicBezTo>
                  <a:pt x="1195249" y="1969613"/>
                  <a:pt x="1185321" y="1969210"/>
                  <a:pt x="1149350" y="1981200"/>
                </a:cubicBezTo>
                <a:cubicBezTo>
                  <a:pt x="1120061" y="1990963"/>
                  <a:pt x="1136864" y="1986237"/>
                  <a:pt x="1098550" y="1993900"/>
                </a:cubicBezTo>
                <a:cubicBezTo>
                  <a:pt x="1092241" y="1993529"/>
                  <a:pt x="1004681" y="1997765"/>
                  <a:pt x="971550" y="1981200"/>
                </a:cubicBezTo>
                <a:cubicBezTo>
                  <a:pt x="964724" y="1977787"/>
                  <a:pt x="958363" y="1973386"/>
                  <a:pt x="952500" y="1968500"/>
                </a:cubicBezTo>
                <a:cubicBezTo>
                  <a:pt x="945601" y="1962751"/>
                  <a:pt x="939800" y="1955800"/>
                  <a:pt x="933450" y="1949450"/>
                </a:cubicBezTo>
                <a:cubicBezTo>
                  <a:pt x="931333" y="1943100"/>
                  <a:pt x="930093" y="1936387"/>
                  <a:pt x="927100" y="1930400"/>
                </a:cubicBezTo>
                <a:cubicBezTo>
                  <a:pt x="918259" y="1912719"/>
                  <a:pt x="909394" y="1906344"/>
                  <a:pt x="895350" y="1892300"/>
                </a:cubicBezTo>
                <a:cubicBezTo>
                  <a:pt x="891117" y="1879600"/>
                  <a:pt x="892116" y="1863666"/>
                  <a:pt x="882650" y="1854200"/>
                </a:cubicBezTo>
                <a:cubicBezTo>
                  <a:pt x="870687" y="1842237"/>
                  <a:pt x="857973" y="1832013"/>
                  <a:pt x="850900" y="1816100"/>
                </a:cubicBezTo>
                <a:cubicBezTo>
                  <a:pt x="845463" y="1803867"/>
                  <a:pt x="842433" y="1790700"/>
                  <a:pt x="838200" y="1778000"/>
                </a:cubicBezTo>
                <a:cubicBezTo>
                  <a:pt x="836083" y="1771650"/>
                  <a:pt x="835563" y="1764519"/>
                  <a:pt x="831850" y="1758950"/>
                </a:cubicBezTo>
                <a:cubicBezTo>
                  <a:pt x="811724" y="1728761"/>
                  <a:pt x="821563" y="1747140"/>
                  <a:pt x="806450" y="1701800"/>
                </a:cubicBezTo>
                <a:cubicBezTo>
                  <a:pt x="804333" y="1695450"/>
                  <a:pt x="803813" y="1688319"/>
                  <a:pt x="800100" y="1682750"/>
                </a:cubicBezTo>
                <a:cubicBezTo>
                  <a:pt x="795867" y="1676400"/>
                  <a:pt x="790500" y="1670674"/>
                  <a:pt x="787400" y="1663700"/>
                </a:cubicBezTo>
                <a:cubicBezTo>
                  <a:pt x="781963" y="1651467"/>
                  <a:pt x="782126" y="1636739"/>
                  <a:pt x="774700" y="1625600"/>
                </a:cubicBezTo>
                <a:cubicBezTo>
                  <a:pt x="770467" y="1619250"/>
                  <a:pt x="765413" y="1613376"/>
                  <a:pt x="762000" y="1606550"/>
                </a:cubicBezTo>
                <a:cubicBezTo>
                  <a:pt x="735710" y="1553970"/>
                  <a:pt x="779346" y="1623045"/>
                  <a:pt x="742950" y="1568450"/>
                </a:cubicBezTo>
                <a:cubicBezTo>
                  <a:pt x="733353" y="1530063"/>
                  <a:pt x="739360" y="1551329"/>
                  <a:pt x="723900" y="1504950"/>
                </a:cubicBezTo>
                <a:lnTo>
                  <a:pt x="717550" y="1485900"/>
                </a:lnTo>
                <a:cubicBezTo>
                  <a:pt x="715433" y="1479550"/>
                  <a:pt x="714913" y="1472419"/>
                  <a:pt x="711200" y="1466850"/>
                </a:cubicBezTo>
                <a:cubicBezTo>
                  <a:pt x="706967" y="1460500"/>
                  <a:pt x="701913" y="1454626"/>
                  <a:pt x="698500" y="1447800"/>
                </a:cubicBezTo>
                <a:cubicBezTo>
                  <a:pt x="695507" y="1441813"/>
                  <a:pt x="696331" y="1433977"/>
                  <a:pt x="692150" y="1428750"/>
                </a:cubicBezTo>
                <a:cubicBezTo>
                  <a:pt x="687382" y="1422791"/>
                  <a:pt x="679450" y="1420283"/>
                  <a:pt x="673100" y="1416050"/>
                </a:cubicBezTo>
                <a:cubicBezTo>
                  <a:pt x="651933" y="1384300"/>
                  <a:pt x="666750" y="1401233"/>
                  <a:pt x="622300" y="1371600"/>
                </a:cubicBezTo>
                <a:cubicBezTo>
                  <a:pt x="615950" y="1367367"/>
                  <a:pt x="610490" y="1361313"/>
                  <a:pt x="603250" y="1358900"/>
                </a:cubicBezTo>
                <a:cubicBezTo>
                  <a:pt x="596900" y="1356783"/>
                  <a:pt x="590187" y="1355543"/>
                  <a:pt x="584200" y="1352550"/>
                </a:cubicBezTo>
                <a:cubicBezTo>
                  <a:pt x="560959" y="1340929"/>
                  <a:pt x="571181" y="1338060"/>
                  <a:pt x="546100" y="1333500"/>
                </a:cubicBezTo>
                <a:cubicBezTo>
                  <a:pt x="529310" y="1330447"/>
                  <a:pt x="512233" y="1329267"/>
                  <a:pt x="495300" y="1327150"/>
                </a:cubicBezTo>
                <a:cubicBezTo>
                  <a:pt x="414636" y="1331631"/>
                  <a:pt x="408334" y="1324783"/>
                  <a:pt x="355600" y="1339850"/>
                </a:cubicBezTo>
                <a:cubicBezTo>
                  <a:pt x="325816" y="1348360"/>
                  <a:pt x="345017" y="1344386"/>
                  <a:pt x="311150" y="1358900"/>
                </a:cubicBezTo>
                <a:cubicBezTo>
                  <a:pt x="304998" y="1361537"/>
                  <a:pt x="297951" y="1361999"/>
                  <a:pt x="292100" y="1365250"/>
                </a:cubicBezTo>
                <a:cubicBezTo>
                  <a:pt x="278757" y="1372663"/>
                  <a:pt x="268480" y="1385823"/>
                  <a:pt x="254000" y="1390650"/>
                </a:cubicBezTo>
                <a:cubicBezTo>
                  <a:pt x="247650" y="1392767"/>
                  <a:pt x="240801" y="1393749"/>
                  <a:pt x="234950" y="1397000"/>
                </a:cubicBezTo>
                <a:cubicBezTo>
                  <a:pt x="221607" y="1404413"/>
                  <a:pt x="211330" y="1417573"/>
                  <a:pt x="196850" y="1422400"/>
                </a:cubicBezTo>
                <a:lnTo>
                  <a:pt x="158750" y="1435100"/>
                </a:lnTo>
                <a:cubicBezTo>
                  <a:pt x="152400" y="1437217"/>
                  <a:pt x="146194" y="1439827"/>
                  <a:pt x="139700" y="1441450"/>
                </a:cubicBezTo>
                <a:cubicBezTo>
                  <a:pt x="82406" y="1455773"/>
                  <a:pt x="105459" y="1448630"/>
                  <a:pt x="69850" y="1460500"/>
                </a:cubicBezTo>
                <a:cubicBezTo>
                  <a:pt x="63500" y="1458383"/>
                  <a:pt x="56787" y="1457143"/>
                  <a:pt x="50800" y="1454150"/>
                </a:cubicBezTo>
                <a:cubicBezTo>
                  <a:pt x="33119" y="1445309"/>
                  <a:pt x="26744" y="1436444"/>
                  <a:pt x="12700" y="1422400"/>
                </a:cubicBezTo>
                <a:cubicBezTo>
                  <a:pt x="10583" y="1411817"/>
                  <a:pt x="8968" y="1401121"/>
                  <a:pt x="6350" y="1390650"/>
                </a:cubicBezTo>
                <a:cubicBezTo>
                  <a:pt x="4727" y="1384156"/>
                  <a:pt x="0" y="1378293"/>
                  <a:pt x="0" y="1371600"/>
                </a:cubicBezTo>
                <a:cubicBezTo>
                  <a:pt x="0" y="1350328"/>
                  <a:pt x="3115" y="1329125"/>
                  <a:pt x="6350" y="1308100"/>
                </a:cubicBezTo>
                <a:cubicBezTo>
                  <a:pt x="7368" y="1301484"/>
                  <a:pt x="7967" y="1293783"/>
                  <a:pt x="12700" y="1289050"/>
                </a:cubicBezTo>
                <a:cubicBezTo>
                  <a:pt x="52743" y="1249007"/>
                  <a:pt x="37910" y="1273270"/>
                  <a:pt x="69850" y="1257300"/>
                </a:cubicBezTo>
                <a:cubicBezTo>
                  <a:pt x="76676" y="1253887"/>
                  <a:pt x="81926" y="1247700"/>
                  <a:pt x="88900" y="1244600"/>
                </a:cubicBezTo>
                <a:cubicBezTo>
                  <a:pt x="101133" y="1239163"/>
                  <a:pt x="127000" y="1231900"/>
                  <a:pt x="127000" y="1231900"/>
                </a:cubicBezTo>
                <a:cubicBezTo>
                  <a:pt x="163112" y="1195788"/>
                  <a:pt x="128341" y="1224880"/>
                  <a:pt x="165100" y="1206500"/>
                </a:cubicBezTo>
                <a:cubicBezTo>
                  <a:pt x="171926" y="1203087"/>
                  <a:pt x="177176" y="1196900"/>
                  <a:pt x="184150" y="1193800"/>
                </a:cubicBezTo>
                <a:cubicBezTo>
                  <a:pt x="196383" y="1188363"/>
                  <a:pt x="209550" y="1185333"/>
                  <a:pt x="222250" y="1181100"/>
                </a:cubicBezTo>
                <a:lnTo>
                  <a:pt x="298450" y="1155700"/>
                </a:lnTo>
                <a:cubicBezTo>
                  <a:pt x="331980" y="1144523"/>
                  <a:pt x="311931" y="1153063"/>
                  <a:pt x="355600" y="1123950"/>
                </a:cubicBezTo>
                <a:lnTo>
                  <a:pt x="374650" y="1111250"/>
                </a:lnTo>
                <a:cubicBezTo>
                  <a:pt x="378883" y="1104900"/>
                  <a:pt x="381954" y="1097596"/>
                  <a:pt x="387350" y="1092200"/>
                </a:cubicBezTo>
                <a:cubicBezTo>
                  <a:pt x="412750" y="1066800"/>
                  <a:pt x="402167" y="1094317"/>
                  <a:pt x="419100" y="1060450"/>
                </a:cubicBezTo>
                <a:cubicBezTo>
                  <a:pt x="422093" y="1054463"/>
                  <a:pt x="422457" y="1047387"/>
                  <a:pt x="425450" y="1041400"/>
                </a:cubicBezTo>
                <a:cubicBezTo>
                  <a:pt x="428863" y="1034574"/>
                  <a:pt x="434737" y="1029176"/>
                  <a:pt x="438150" y="1022350"/>
                </a:cubicBezTo>
                <a:cubicBezTo>
                  <a:pt x="441143" y="1016363"/>
                  <a:pt x="441507" y="1009287"/>
                  <a:pt x="444500" y="1003300"/>
                </a:cubicBezTo>
                <a:cubicBezTo>
                  <a:pt x="447913" y="996474"/>
                  <a:pt x="454100" y="991224"/>
                  <a:pt x="457200" y="984250"/>
                </a:cubicBezTo>
                <a:cubicBezTo>
                  <a:pt x="472769" y="949220"/>
                  <a:pt x="467713" y="948547"/>
                  <a:pt x="476250" y="914400"/>
                </a:cubicBezTo>
                <a:cubicBezTo>
                  <a:pt x="485318" y="878129"/>
                  <a:pt x="481032" y="913502"/>
                  <a:pt x="488950" y="869950"/>
                </a:cubicBezTo>
                <a:cubicBezTo>
                  <a:pt x="491627" y="855224"/>
                  <a:pt x="493183" y="840317"/>
                  <a:pt x="495300" y="825500"/>
                </a:cubicBezTo>
                <a:cubicBezTo>
                  <a:pt x="500622" y="740350"/>
                  <a:pt x="506911" y="707450"/>
                  <a:pt x="495300" y="622300"/>
                </a:cubicBezTo>
                <a:cubicBezTo>
                  <a:pt x="493491" y="609036"/>
                  <a:pt x="486833" y="596900"/>
                  <a:pt x="482600" y="584200"/>
                </a:cubicBezTo>
                <a:lnTo>
                  <a:pt x="469900" y="546100"/>
                </a:lnTo>
                <a:cubicBezTo>
                  <a:pt x="467783" y="539750"/>
                  <a:pt x="467263" y="532619"/>
                  <a:pt x="463550" y="527050"/>
                </a:cubicBezTo>
                <a:cubicBezTo>
                  <a:pt x="459317" y="520700"/>
                  <a:pt x="453950" y="514974"/>
                  <a:pt x="450850" y="508000"/>
                </a:cubicBezTo>
                <a:lnTo>
                  <a:pt x="431800" y="450850"/>
                </a:lnTo>
                <a:cubicBezTo>
                  <a:pt x="429683" y="444500"/>
                  <a:pt x="429163" y="437369"/>
                  <a:pt x="425450" y="431800"/>
                </a:cubicBezTo>
                <a:lnTo>
                  <a:pt x="400050" y="393700"/>
                </a:lnTo>
                <a:cubicBezTo>
                  <a:pt x="395817" y="387350"/>
                  <a:pt x="389763" y="381890"/>
                  <a:pt x="387350" y="374650"/>
                </a:cubicBezTo>
                <a:cubicBezTo>
                  <a:pt x="385233" y="368300"/>
                  <a:pt x="384251" y="361451"/>
                  <a:pt x="381000" y="355600"/>
                </a:cubicBezTo>
                <a:cubicBezTo>
                  <a:pt x="373587" y="342257"/>
                  <a:pt x="360427" y="331980"/>
                  <a:pt x="355600" y="317500"/>
                </a:cubicBezTo>
                <a:cubicBezTo>
                  <a:pt x="332442" y="248025"/>
                  <a:pt x="369376" y="353258"/>
                  <a:pt x="336550" y="279400"/>
                </a:cubicBezTo>
                <a:cubicBezTo>
                  <a:pt x="331113" y="267167"/>
                  <a:pt x="323850" y="241300"/>
                  <a:pt x="323850" y="241300"/>
                </a:cubicBezTo>
                <a:cubicBezTo>
                  <a:pt x="325967" y="215900"/>
                  <a:pt x="320962" y="188855"/>
                  <a:pt x="330200" y="165100"/>
                </a:cubicBezTo>
                <a:cubicBezTo>
                  <a:pt x="340204" y="139374"/>
                  <a:pt x="388408" y="112183"/>
                  <a:pt x="400050" y="101600"/>
                </a:cubicBezTo>
                <a:close/>
              </a:path>
            </a:pathLst>
          </a:custGeom>
          <a:solidFill>
            <a:srgbClr val="FFC000">
              <a:alpha val="70000"/>
            </a:srgbClr>
          </a:solidFill>
          <a:ln w="158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19350" y="3194050"/>
            <a:ext cx="160338" cy="133350"/>
          </a:xfrm>
          <a:custGeom>
            <a:avLst/>
            <a:gdLst>
              <a:gd name="connsiteX0" fmla="*/ 127000 w 160327"/>
              <a:gd name="connsiteY0" fmla="*/ 0 h 133350"/>
              <a:gd name="connsiteX1" fmla="*/ 127000 w 160327"/>
              <a:gd name="connsiteY1" fmla="*/ 0 h 133350"/>
              <a:gd name="connsiteX2" fmla="*/ 19050 w 160327"/>
              <a:gd name="connsiteY2" fmla="*/ 19050 h 133350"/>
              <a:gd name="connsiteX3" fmla="*/ 0 w 160327"/>
              <a:gd name="connsiteY3" fmla="*/ 38100 h 133350"/>
              <a:gd name="connsiteX4" fmla="*/ 12700 w 160327"/>
              <a:gd name="connsiteY4" fmla="*/ 88900 h 133350"/>
              <a:gd name="connsiteX5" fmla="*/ 69850 w 160327"/>
              <a:gd name="connsiteY5" fmla="*/ 133350 h 133350"/>
              <a:gd name="connsiteX6" fmla="*/ 107950 w 160327"/>
              <a:gd name="connsiteY6" fmla="*/ 127000 h 133350"/>
              <a:gd name="connsiteX7" fmla="*/ 146050 w 160327"/>
              <a:gd name="connsiteY7" fmla="*/ 101600 h 133350"/>
              <a:gd name="connsiteX8" fmla="*/ 152400 w 160327"/>
              <a:gd name="connsiteY8" fmla="*/ 19050 h 133350"/>
              <a:gd name="connsiteX9" fmla="*/ 127000 w 160327"/>
              <a:gd name="connsiteY9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327" h="133350">
                <a:moveTo>
                  <a:pt x="127000" y="0"/>
                </a:moveTo>
                <a:lnTo>
                  <a:pt x="127000" y="0"/>
                </a:lnTo>
                <a:cubicBezTo>
                  <a:pt x="67759" y="4231"/>
                  <a:pt x="53245" y="-9446"/>
                  <a:pt x="19050" y="19050"/>
                </a:cubicBezTo>
                <a:cubicBezTo>
                  <a:pt x="12151" y="24799"/>
                  <a:pt x="6350" y="31750"/>
                  <a:pt x="0" y="38100"/>
                </a:cubicBezTo>
                <a:cubicBezTo>
                  <a:pt x="397" y="40085"/>
                  <a:pt x="7443" y="82141"/>
                  <a:pt x="12700" y="88900"/>
                </a:cubicBezTo>
                <a:cubicBezTo>
                  <a:pt x="42683" y="127450"/>
                  <a:pt x="38550" y="122917"/>
                  <a:pt x="69850" y="133350"/>
                </a:cubicBezTo>
                <a:cubicBezTo>
                  <a:pt x="82550" y="131233"/>
                  <a:pt x="96065" y="131952"/>
                  <a:pt x="107950" y="127000"/>
                </a:cubicBezTo>
                <a:cubicBezTo>
                  <a:pt x="122039" y="121129"/>
                  <a:pt x="146050" y="101600"/>
                  <a:pt x="146050" y="101600"/>
                </a:cubicBezTo>
                <a:cubicBezTo>
                  <a:pt x="156110" y="71420"/>
                  <a:pt x="168886" y="52023"/>
                  <a:pt x="152400" y="19050"/>
                </a:cubicBezTo>
                <a:cubicBezTo>
                  <a:pt x="147667" y="9584"/>
                  <a:pt x="131233" y="3175"/>
                  <a:pt x="127000" y="0"/>
                </a:cubicBezTo>
                <a:close/>
              </a:path>
            </a:pathLst>
          </a:custGeom>
          <a:solidFill>
            <a:srgbClr val="FFC000">
              <a:alpha val="70000"/>
            </a:srgbClr>
          </a:solidFill>
          <a:ln w="158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18050" y="3549650"/>
            <a:ext cx="285750" cy="292100"/>
          </a:xfrm>
          <a:custGeom>
            <a:avLst/>
            <a:gdLst>
              <a:gd name="connsiteX0" fmla="*/ 196850 w 260350"/>
              <a:gd name="connsiteY0" fmla="*/ 260350 h 292100"/>
              <a:gd name="connsiteX1" fmla="*/ 196850 w 260350"/>
              <a:gd name="connsiteY1" fmla="*/ 260350 h 292100"/>
              <a:gd name="connsiteX2" fmla="*/ 215900 w 260350"/>
              <a:gd name="connsiteY2" fmla="*/ 209550 h 292100"/>
              <a:gd name="connsiteX3" fmla="*/ 228600 w 260350"/>
              <a:gd name="connsiteY3" fmla="*/ 190500 h 292100"/>
              <a:gd name="connsiteX4" fmla="*/ 241300 w 260350"/>
              <a:gd name="connsiteY4" fmla="*/ 152400 h 292100"/>
              <a:gd name="connsiteX5" fmla="*/ 254000 w 260350"/>
              <a:gd name="connsiteY5" fmla="*/ 107950 h 292100"/>
              <a:gd name="connsiteX6" fmla="*/ 260350 w 260350"/>
              <a:gd name="connsiteY6" fmla="*/ 57150 h 292100"/>
              <a:gd name="connsiteX7" fmla="*/ 254000 w 260350"/>
              <a:gd name="connsiteY7" fmla="*/ 6350 h 292100"/>
              <a:gd name="connsiteX8" fmla="*/ 234950 w 260350"/>
              <a:gd name="connsiteY8" fmla="*/ 0 h 292100"/>
              <a:gd name="connsiteX9" fmla="*/ 165100 w 260350"/>
              <a:gd name="connsiteY9" fmla="*/ 6350 h 292100"/>
              <a:gd name="connsiteX10" fmla="*/ 139700 w 260350"/>
              <a:gd name="connsiteY10" fmla="*/ 12700 h 292100"/>
              <a:gd name="connsiteX11" fmla="*/ 82550 w 260350"/>
              <a:gd name="connsiteY11" fmla="*/ 44450 h 292100"/>
              <a:gd name="connsiteX12" fmla="*/ 69850 w 260350"/>
              <a:gd name="connsiteY12" fmla="*/ 63500 h 292100"/>
              <a:gd name="connsiteX13" fmla="*/ 31750 w 260350"/>
              <a:gd name="connsiteY13" fmla="*/ 88900 h 292100"/>
              <a:gd name="connsiteX14" fmla="*/ 12700 w 260350"/>
              <a:gd name="connsiteY14" fmla="*/ 127000 h 292100"/>
              <a:gd name="connsiteX15" fmla="*/ 0 w 260350"/>
              <a:gd name="connsiteY15" fmla="*/ 146050 h 292100"/>
              <a:gd name="connsiteX16" fmla="*/ 6350 w 260350"/>
              <a:gd name="connsiteY16" fmla="*/ 222250 h 292100"/>
              <a:gd name="connsiteX17" fmla="*/ 12700 w 260350"/>
              <a:gd name="connsiteY17" fmla="*/ 241300 h 292100"/>
              <a:gd name="connsiteX18" fmla="*/ 31750 w 260350"/>
              <a:gd name="connsiteY18" fmla="*/ 260350 h 292100"/>
              <a:gd name="connsiteX19" fmla="*/ 44450 w 260350"/>
              <a:gd name="connsiteY19" fmla="*/ 279400 h 292100"/>
              <a:gd name="connsiteX20" fmla="*/ 82550 w 260350"/>
              <a:gd name="connsiteY20" fmla="*/ 292100 h 292100"/>
              <a:gd name="connsiteX21" fmla="*/ 196850 w 260350"/>
              <a:gd name="connsiteY21" fmla="*/ 26035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0350" h="292100">
                <a:moveTo>
                  <a:pt x="196850" y="260350"/>
                </a:moveTo>
                <a:lnTo>
                  <a:pt x="196850" y="260350"/>
                </a:lnTo>
                <a:cubicBezTo>
                  <a:pt x="203200" y="243417"/>
                  <a:pt x="208416" y="226014"/>
                  <a:pt x="215900" y="209550"/>
                </a:cubicBezTo>
                <a:cubicBezTo>
                  <a:pt x="219058" y="202602"/>
                  <a:pt x="225500" y="197474"/>
                  <a:pt x="228600" y="190500"/>
                </a:cubicBezTo>
                <a:cubicBezTo>
                  <a:pt x="234037" y="178267"/>
                  <a:pt x="237067" y="165100"/>
                  <a:pt x="241300" y="152400"/>
                </a:cubicBezTo>
                <a:cubicBezTo>
                  <a:pt x="246333" y="137301"/>
                  <a:pt x="251342" y="123897"/>
                  <a:pt x="254000" y="107950"/>
                </a:cubicBezTo>
                <a:cubicBezTo>
                  <a:pt x="256805" y="91117"/>
                  <a:pt x="258233" y="74083"/>
                  <a:pt x="260350" y="57150"/>
                </a:cubicBezTo>
                <a:cubicBezTo>
                  <a:pt x="258233" y="40217"/>
                  <a:pt x="260931" y="21944"/>
                  <a:pt x="254000" y="6350"/>
                </a:cubicBezTo>
                <a:cubicBezTo>
                  <a:pt x="251282" y="233"/>
                  <a:pt x="241643" y="0"/>
                  <a:pt x="234950" y="0"/>
                </a:cubicBezTo>
                <a:cubicBezTo>
                  <a:pt x="211571" y="0"/>
                  <a:pt x="188383" y="4233"/>
                  <a:pt x="165100" y="6350"/>
                </a:cubicBezTo>
                <a:cubicBezTo>
                  <a:pt x="156633" y="8467"/>
                  <a:pt x="147506" y="8797"/>
                  <a:pt x="139700" y="12700"/>
                </a:cubicBezTo>
                <a:cubicBezTo>
                  <a:pt x="52361" y="56369"/>
                  <a:pt x="135230" y="26890"/>
                  <a:pt x="82550" y="44450"/>
                </a:cubicBezTo>
                <a:cubicBezTo>
                  <a:pt x="78317" y="50800"/>
                  <a:pt x="75593" y="58474"/>
                  <a:pt x="69850" y="63500"/>
                </a:cubicBezTo>
                <a:cubicBezTo>
                  <a:pt x="58363" y="73551"/>
                  <a:pt x="31750" y="88900"/>
                  <a:pt x="31750" y="88900"/>
                </a:cubicBezTo>
                <a:cubicBezTo>
                  <a:pt x="-4646" y="143495"/>
                  <a:pt x="38990" y="74420"/>
                  <a:pt x="12700" y="127000"/>
                </a:cubicBezTo>
                <a:cubicBezTo>
                  <a:pt x="9287" y="133826"/>
                  <a:pt x="4233" y="139700"/>
                  <a:pt x="0" y="146050"/>
                </a:cubicBezTo>
                <a:cubicBezTo>
                  <a:pt x="2117" y="171450"/>
                  <a:pt x="2981" y="196986"/>
                  <a:pt x="6350" y="222250"/>
                </a:cubicBezTo>
                <a:cubicBezTo>
                  <a:pt x="7235" y="228885"/>
                  <a:pt x="8987" y="235731"/>
                  <a:pt x="12700" y="241300"/>
                </a:cubicBezTo>
                <a:cubicBezTo>
                  <a:pt x="17681" y="248772"/>
                  <a:pt x="26001" y="253451"/>
                  <a:pt x="31750" y="260350"/>
                </a:cubicBezTo>
                <a:cubicBezTo>
                  <a:pt x="36636" y="266213"/>
                  <a:pt x="37978" y="275355"/>
                  <a:pt x="44450" y="279400"/>
                </a:cubicBezTo>
                <a:cubicBezTo>
                  <a:pt x="55802" y="286495"/>
                  <a:pt x="82550" y="292100"/>
                  <a:pt x="82550" y="292100"/>
                </a:cubicBezTo>
                <a:cubicBezTo>
                  <a:pt x="150219" y="284581"/>
                  <a:pt x="177800" y="265642"/>
                  <a:pt x="196850" y="260350"/>
                </a:cubicBezTo>
                <a:close/>
              </a:path>
            </a:pathLst>
          </a:custGeom>
          <a:solidFill>
            <a:srgbClr val="FFC000">
              <a:alpha val="70000"/>
            </a:srgbClr>
          </a:solidFill>
          <a:ln w="158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71800" y="3067050"/>
            <a:ext cx="152400" cy="215900"/>
          </a:xfrm>
          <a:custGeom>
            <a:avLst/>
            <a:gdLst>
              <a:gd name="connsiteX0" fmla="*/ 76200 w 127000"/>
              <a:gd name="connsiteY0" fmla="*/ 0 h 215900"/>
              <a:gd name="connsiteX1" fmla="*/ 76200 w 127000"/>
              <a:gd name="connsiteY1" fmla="*/ 0 h 215900"/>
              <a:gd name="connsiteX2" fmla="*/ 19050 w 127000"/>
              <a:gd name="connsiteY2" fmla="*/ 69850 h 215900"/>
              <a:gd name="connsiteX3" fmla="*/ 6350 w 127000"/>
              <a:gd name="connsiteY3" fmla="*/ 107950 h 215900"/>
              <a:gd name="connsiteX4" fmla="*/ 0 w 127000"/>
              <a:gd name="connsiteY4" fmla="*/ 127000 h 215900"/>
              <a:gd name="connsiteX5" fmla="*/ 19050 w 127000"/>
              <a:gd name="connsiteY5" fmla="*/ 184150 h 215900"/>
              <a:gd name="connsiteX6" fmla="*/ 25400 w 127000"/>
              <a:gd name="connsiteY6" fmla="*/ 203200 h 215900"/>
              <a:gd name="connsiteX7" fmla="*/ 44450 w 127000"/>
              <a:gd name="connsiteY7" fmla="*/ 215900 h 215900"/>
              <a:gd name="connsiteX8" fmla="*/ 107950 w 127000"/>
              <a:gd name="connsiteY8" fmla="*/ 190500 h 215900"/>
              <a:gd name="connsiteX9" fmla="*/ 114300 w 127000"/>
              <a:gd name="connsiteY9" fmla="*/ 152400 h 215900"/>
              <a:gd name="connsiteX10" fmla="*/ 127000 w 127000"/>
              <a:gd name="connsiteY10" fmla="*/ 114300 h 215900"/>
              <a:gd name="connsiteX11" fmla="*/ 120650 w 127000"/>
              <a:gd name="connsiteY11" fmla="*/ 31750 h 215900"/>
              <a:gd name="connsiteX12" fmla="*/ 107950 w 127000"/>
              <a:gd name="connsiteY12" fmla="*/ 12700 h 215900"/>
              <a:gd name="connsiteX13" fmla="*/ 76200 w 127000"/>
              <a:gd name="connsiteY13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000" h="215900">
                <a:moveTo>
                  <a:pt x="76200" y="0"/>
                </a:moveTo>
                <a:lnTo>
                  <a:pt x="76200" y="0"/>
                </a:lnTo>
                <a:cubicBezTo>
                  <a:pt x="20857" y="39531"/>
                  <a:pt x="37508" y="14476"/>
                  <a:pt x="19050" y="69850"/>
                </a:cubicBezTo>
                <a:lnTo>
                  <a:pt x="6350" y="107950"/>
                </a:lnTo>
                <a:lnTo>
                  <a:pt x="0" y="127000"/>
                </a:lnTo>
                <a:lnTo>
                  <a:pt x="19050" y="184150"/>
                </a:lnTo>
                <a:cubicBezTo>
                  <a:pt x="21167" y="190500"/>
                  <a:pt x="19831" y="199487"/>
                  <a:pt x="25400" y="203200"/>
                </a:cubicBezTo>
                <a:lnTo>
                  <a:pt x="44450" y="215900"/>
                </a:lnTo>
                <a:cubicBezTo>
                  <a:pt x="76963" y="211836"/>
                  <a:pt x="97349" y="222303"/>
                  <a:pt x="107950" y="190500"/>
                </a:cubicBezTo>
                <a:cubicBezTo>
                  <a:pt x="112021" y="178286"/>
                  <a:pt x="111177" y="164891"/>
                  <a:pt x="114300" y="152400"/>
                </a:cubicBezTo>
                <a:cubicBezTo>
                  <a:pt x="117547" y="139413"/>
                  <a:pt x="127000" y="114300"/>
                  <a:pt x="127000" y="114300"/>
                </a:cubicBezTo>
                <a:cubicBezTo>
                  <a:pt x="124883" y="86783"/>
                  <a:pt x="125736" y="58875"/>
                  <a:pt x="120650" y="31750"/>
                </a:cubicBezTo>
                <a:cubicBezTo>
                  <a:pt x="119244" y="24249"/>
                  <a:pt x="113346" y="18096"/>
                  <a:pt x="107950" y="12700"/>
                </a:cubicBezTo>
                <a:cubicBezTo>
                  <a:pt x="102554" y="7304"/>
                  <a:pt x="81492" y="2117"/>
                  <a:pt x="76200" y="0"/>
                </a:cubicBezTo>
                <a:close/>
              </a:path>
            </a:pathLst>
          </a:custGeom>
          <a:solidFill>
            <a:srgbClr val="FFC000">
              <a:alpha val="70000"/>
            </a:srgbClr>
          </a:solidFill>
          <a:ln w="158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943225" y="6453188"/>
            <a:ext cx="337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= LOWER QUANTITY  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2943225" y="6065838"/>
            <a:ext cx="354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= DENSE QUANTITY </a:t>
            </a:r>
          </a:p>
        </p:txBody>
      </p:sp>
      <p:sp>
        <p:nvSpPr>
          <p:cNvPr id="32" name="Oval 31"/>
          <p:cNvSpPr/>
          <p:nvPr/>
        </p:nvSpPr>
        <p:spPr>
          <a:xfrm>
            <a:off x="2538413" y="6097588"/>
            <a:ext cx="352425" cy="3365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581150" y="5170488"/>
            <a:ext cx="292100" cy="29051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84763" y="1706563"/>
            <a:ext cx="436562" cy="41751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588000" y="1782763"/>
            <a:ext cx="301625" cy="28733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2579688" y="6491288"/>
            <a:ext cx="285750" cy="292100"/>
          </a:xfrm>
          <a:custGeom>
            <a:avLst/>
            <a:gdLst>
              <a:gd name="connsiteX0" fmla="*/ 196850 w 260350"/>
              <a:gd name="connsiteY0" fmla="*/ 260350 h 292100"/>
              <a:gd name="connsiteX1" fmla="*/ 196850 w 260350"/>
              <a:gd name="connsiteY1" fmla="*/ 260350 h 292100"/>
              <a:gd name="connsiteX2" fmla="*/ 215900 w 260350"/>
              <a:gd name="connsiteY2" fmla="*/ 209550 h 292100"/>
              <a:gd name="connsiteX3" fmla="*/ 228600 w 260350"/>
              <a:gd name="connsiteY3" fmla="*/ 190500 h 292100"/>
              <a:gd name="connsiteX4" fmla="*/ 241300 w 260350"/>
              <a:gd name="connsiteY4" fmla="*/ 152400 h 292100"/>
              <a:gd name="connsiteX5" fmla="*/ 254000 w 260350"/>
              <a:gd name="connsiteY5" fmla="*/ 107950 h 292100"/>
              <a:gd name="connsiteX6" fmla="*/ 260350 w 260350"/>
              <a:gd name="connsiteY6" fmla="*/ 57150 h 292100"/>
              <a:gd name="connsiteX7" fmla="*/ 254000 w 260350"/>
              <a:gd name="connsiteY7" fmla="*/ 6350 h 292100"/>
              <a:gd name="connsiteX8" fmla="*/ 234950 w 260350"/>
              <a:gd name="connsiteY8" fmla="*/ 0 h 292100"/>
              <a:gd name="connsiteX9" fmla="*/ 165100 w 260350"/>
              <a:gd name="connsiteY9" fmla="*/ 6350 h 292100"/>
              <a:gd name="connsiteX10" fmla="*/ 139700 w 260350"/>
              <a:gd name="connsiteY10" fmla="*/ 12700 h 292100"/>
              <a:gd name="connsiteX11" fmla="*/ 82550 w 260350"/>
              <a:gd name="connsiteY11" fmla="*/ 44450 h 292100"/>
              <a:gd name="connsiteX12" fmla="*/ 69850 w 260350"/>
              <a:gd name="connsiteY12" fmla="*/ 63500 h 292100"/>
              <a:gd name="connsiteX13" fmla="*/ 31750 w 260350"/>
              <a:gd name="connsiteY13" fmla="*/ 88900 h 292100"/>
              <a:gd name="connsiteX14" fmla="*/ 12700 w 260350"/>
              <a:gd name="connsiteY14" fmla="*/ 127000 h 292100"/>
              <a:gd name="connsiteX15" fmla="*/ 0 w 260350"/>
              <a:gd name="connsiteY15" fmla="*/ 146050 h 292100"/>
              <a:gd name="connsiteX16" fmla="*/ 6350 w 260350"/>
              <a:gd name="connsiteY16" fmla="*/ 222250 h 292100"/>
              <a:gd name="connsiteX17" fmla="*/ 12700 w 260350"/>
              <a:gd name="connsiteY17" fmla="*/ 241300 h 292100"/>
              <a:gd name="connsiteX18" fmla="*/ 31750 w 260350"/>
              <a:gd name="connsiteY18" fmla="*/ 260350 h 292100"/>
              <a:gd name="connsiteX19" fmla="*/ 44450 w 260350"/>
              <a:gd name="connsiteY19" fmla="*/ 279400 h 292100"/>
              <a:gd name="connsiteX20" fmla="*/ 82550 w 260350"/>
              <a:gd name="connsiteY20" fmla="*/ 292100 h 292100"/>
              <a:gd name="connsiteX21" fmla="*/ 196850 w 260350"/>
              <a:gd name="connsiteY21" fmla="*/ 26035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0350" h="292100">
                <a:moveTo>
                  <a:pt x="196850" y="260350"/>
                </a:moveTo>
                <a:lnTo>
                  <a:pt x="196850" y="260350"/>
                </a:lnTo>
                <a:cubicBezTo>
                  <a:pt x="203200" y="243417"/>
                  <a:pt x="208416" y="226014"/>
                  <a:pt x="215900" y="209550"/>
                </a:cubicBezTo>
                <a:cubicBezTo>
                  <a:pt x="219058" y="202602"/>
                  <a:pt x="225500" y="197474"/>
                  <a:pt x="228600" y="190500"/>
                </a:cubicBezTo>
                <a:cubicBezTo>
                  <a:pt x="234037" y="178267"/>
                  <a:pt x="237067" y="165100"/>
                  <a:pt x="241300" y="152400"/>
                </a:cubicBezTo>
                <a:cubicBezTo>
                  <a:pt x="246333" y="137301"/>
                  <a:pt x="251342" y="123897"/>
                  <a:pt x="254000" y="107950"/>
                </a:cubicBezTo>
                <a:cubicBezTo>
                  <a:pt x="256805" y="91117"/>
                  <a:pt x="258233" y="74083"/>
                  <a:pt x="260350" y="57150"/>
                </a:cubicBezTo>
                <a:cubicBezTo>
                  <a:pt x="258233" y="40217"/>
                  <a:pt x="260931" y="21944"/>
                  <a:pt x="254000" y="6350"/>
                </a:cubicBezTo>
                <a:cubicBezTo>
                  <a:pt x="251282" y="233"/>
                  <a:pt x="241643" y="0"/>
                  <a:pt x="234950" y="0"/>
                </a:cubicBezTo>
                <a:cubicBezTo>
                  <a:pt x="211571" y="0"/>
                  <a:pt x="188383" y="4233"/>
                  <a:pt x="165100" y="6350"/>
                </a:cubicBezTo>
                <a:cubicBezTo>
                  <a:pt x="156633" y="8467"/>
                  <a:pt x="147506" y="8797"/>
                  <a:pt x="139700" y="12700"/>
                </a:cubicBezTo>
                <a:cubicBezTo>
                  <a:pt x="52361" y="56369"/>
                  <a:pt x="135230" y="26890"/>
                  <a:pt x="82550" y="44450"/>
                </a:cubicBezTo>
                <a:cubicBezTo>
                  <a:pt x="78317" y="50800"/>
                  <a:pt x="75593" y="58474"/>
                  <a:pt x="69850" y="63500"/>
                </a:cubicBezTo>
                <a:cubicBezTo>
                  <a:pt x="58363" y="73551"/>
                  <a:pt x="31750" y="88900"/>
                  <a:pt x="31750" y="88900"/>
                </a:cubicBezTo>
                <a:cubicBezTo>
                  <a:pt x="-4646" y="143495"/>
                  <a:pt x="38990" y="74420"/>
                  <a:pt x="12700" y="127000"/>
                </a:cubicBezTo>
                <a:cubicBezTo>
                  <a:pt x="9287" y="133826"/>
                  <a:pt x="4233" y="139700"/>
                  <a:pt x="0" y="146050"/>
                </a:cubicBezTo>
                <a:cubicBezTo>
                  <a:pt x="2117" y="171450"/>
                  <a:pt x="2981" y="196986"/>
                  <a:pt x="6350" y="222250"/>
                </a:cubicBezTo>
                <a:cubicBezTo>
                  <a:pt x="7235" y="228885"/>
                  <a:pt x="8987" y="235731"/>
                  <a:pt x="12700" y="241300"/>
                </a:cubicBezTo>
                <a:cubicBezTo>
                  <a:pt x="17681" y="248772"/>
                  <a:pt x="26001" y="253451"/>
                  <a:pt x="31750" y="260350"/>
                </a:cubicBezTo>
                <a:cubicBezTo>
                  <a:pt x="36636" y="266213"/>
                  <a:pt x="37978" y="275355"/>
                  <a:pt x="44450" y="279400"/>
                </a:cubicBezTo>
                <a:cubicBezTo>
                  <a:pt x="55802" y="286495"/>
                  <a:pt x="82550" y="292100"/>
                  <a:pt x="82550" y="292100"/>
                </a:cubicBezTo>
                <a:cubicBezTo>
                  <a:pt x="150219" y="284581"/>
                  <a:pt x="177800" y="265642"/>
                  <a:pt x="196850" y="260350"/>
                </a:cubicBezTo>
                <a:close/>
              </a:path>
            </a:pathLst>
          </a:custGeom>
          <a:solidFill>
            <a:srgbClr val="FFC000">
              <a:alpha val="70000"/>
            </a:srgbClr>
          </a:solidFill>
          <a:ln w="158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77BE"/>
                </a:solidFill>
                <a:latin typeface="Arial Bold"/>
                <a:ea typeface="ＭＳ Ｐゴシック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7BE"/>
                </a:solidFill>
                <a:latin typeface="Arial Bold" charset="0"/>
                <a:ea typeface="ＭＳ Ｐゴシック" charset="-128"/>
                <a:cs typeface="Arial Bold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7BE"/>
                </a:solidFill>
                <a:latin typeface="Arial Bold" charset="0"/>
                <a:ea typeface="ＭＳ Ｐゴシック" charset="-128"/>
                <a:cs typeface="Arial Bold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7BE"/>
                </a:solidFill>
                <a:latin typeface="Arial Bold" charset="0"/>
                <a:ea typeface="ＭＳ Ｐゴシック" charset="-128"/>
                <a:cs typeface="Arial Bold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7BE"/>
                </a:solidFill>
                <a:latin typeface="Arial Bold" charset="0"/>
                <a:ea typeface="ＭＳ Ｐゴシック" charset="-128"/>
                <a:cs typeface="Arial Bold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7BE"/>
                </a:solidFill>
                <a:latin typeface="Arial Bold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7BE"/>
                </a:solidFill>
                <a:latin typeface="Arial Bold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7BE"/>
                </a:solidFill>
                <a:latin typeface="Arial Bold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7BE"/>
                </a:solidFill>
                <a:latin typeface="Arial Bold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SCOPE &amp; REACH </a:t>
            </a:r>
          </a:p>
        </p:txBody>
      </p:sp>
      <p:graphicFrame>
        <p:nvGraphicFramePr>
          <p:cNvPr id="2" name="Chart 38"/>
          <p:cNvGraphicFramePr>
            <a:graphicFrameLocks/>
          </p:cNvGraphicFramePr>
          <p:nvPr/>
        </p:nvGraphicFramePr>
        <p:xfrm>
          <a:off x="153988" y="323850"/>
          <a:ext cx="2155825" cy="211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Rectangle 40"/>
          <p:cNvSpPr/>
          <p:nvPr/>
        </p:nvSpPr>
        <p:spPr>
          <a:xfrm>
            <a:off x="7351713" y="5811838"/>
            <a:ext cx="1792287" cy="1046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3" name="Chart 30"/>
          <p:cNvGraphicFramePr>
            <a:graphicFrameLocks/>
          </p:cNvGraphicFramePr>
          <p:nvPr/>
        </p:nvGraphicFramePr>
        <p:xfrm>
          <a:off x="6724650" y="4395788"/>
          <a:ext cx="2212975" cy="213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screen">
            <a:lum bright="16000"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8300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2016 MAJOR PROJECTS</a:t>
            </a:r>
          </a:p>
        </p:txBody>
      </p:sp>
      <p:sp>
        <p:nvSpPr>
          <p:cNvPr id="15" name="Line Callout 2 14"/>
          <p:cNvSpPr/>
          <p:nvPr/>
        </p:nvSpPr>
        <p:spPr>
          <a:xfrm>
            <a:off x="342900" y="1871663"/>
            <a:ext cx="3119438" cy="381000"/>
          </a:xfrm>
          <a:prstGeom prst="borderCallout2">
            <a:avLst>
              <a:gd name="adj1" fmla="val 51250"/>
              <a:gd name="adj2" fmla="val 100088"/>
              <a:gd name="adj3" fmla="val 56250"/>
              <a:gd name="adj4" fmla="val 125638"/>
              <a:gd name="adj5" fmla="val 88611"/>
              <a:gd name="adj6" fmla="val 162279"/>
            </a:avLst>
          </a:prstGeom>
          <a:solidFill>
            <a:srgbClr val="0070C0"/>
          </a:solidFill>
          <a:ln w="2540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N. SPOKANE MAIN PIPE (5.56 MI)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342900" y="1423988"/>
            <a:ext cx="3119438" cy="381000"/>
          </a:xfrm>
          <a:prstGeom prst="borderCallout2">
            <a:avLst>
              <a:gd name="adj1" fmla="val 51250"/>
              <a:gd name="adj2" fmla="val 99783"/>
              <a:gd name="adj3" fmla="val 53472"/>
              <a:gd name="adj4" fmla="val 117734"/>
              <a:gd name="adj5" fmla="val 193056"/>
              <a:gd name="adj6" fmla="val 162653"/>
            </a:avLst>
          </a:prstGeom>
          <a:solidFill>
            <a:srgbClr val="0070C0"/>
          </a:solidFill>
          <a:ln w="2540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FAIRWOOD E. MAIN PIPE (4.14 MI)</a:t>
            </a:r>
          </a:p>
        </p:txBody>
      </p:sp>
      <p:sp>
        <p:nvSpPr>
          <p:cNvPr id="19" name="Line Callout 2 18"/>
          <p:cNvSpPr/>
          <p:nvPr/>
        </p:nvSpPr>
        <p:spPr>
          <a:xfrm>
            <a:off x="5511800" y="4743450"/>
            <a:ext cx="3265488" cy="381000"/>
          </a:xfrm>
          <a:prstGeom prst="borderCallout2">
            <a:avLst>
              <a:gd name="adj1" fmla="val 53750"/>
              <a:gd name="adj2" fmla="val -64"/>
              <a:gd name="adj3" fmla="val 56250"/>
              <a:gd name="adj4" fmla="val -20316"/>
              <a:gd name="adj5" fmla="val 348682"/>
              <a:gd name="adj6" fmla="val -126285"/>
            </a:avLst>
          </a:prstGeom>
          <a:solidFill>
            <a:schemeClr val="accent5">
              <a:lumMod val="75000"/>
            </a:schemeClr>
          </a:solidFill>
          <a:ln w="2540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EAST MEDFORD MAIN PIPE (4.59 MI)</a:t>
            </a:r>
          </a:p>
        </p:txBody>
      </p:sp>
      <p:sp>
        <p:nvSpPr>
          <p:cNvPr id="20" name="Line Callout 2 19"/>
          <p:cNvSpPr/>
          <p:nvPr/>
        </p:nvSpPr>
        <p:spPr>
          <a:xfrm>
            <a:off x="325438" y="4630738"/>
            <a:ext cx="3119437" cy="381000"/>
          </a:xfrm>
          <a:prstGeom prst="borderCallout2">
            <a:avLst>
              <a:gd name="adj1" fmla="val 51250"/>
              <a:gd name="adj2" fmla="val 99704"/>
              <a:gd name="adj3" fmla="val 53750"/>
              <a:gd name="adj4" fmla="val 124096"/>
              <a:gd name="adj5" fmla="val -326812"/>
              <a:gd name="adj6" fmla="val 167600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CLARKSTON &amp; ADJ. STTR (388)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342900" y="2312988"/>
            <a:ext cx="3119438" cy="381000"/>
          </a:xfrm>
          <a:prstGeom prst="borderCallout2">
            <a:avLst>
              <a:gd name="adj1" fmla="val 48751"/>
              <a:gd name="adj2" fmla="val 99602"/>
              <a:gd name="adj3" fmla="val 46574"/>
              <a:gd name="adj4" fmla="val 119318"/>
              <a:gd name="adj5" fmla="val 6541"/>
              <a:gd name="adj6" fmla="val 159288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SPOKANE S.H. &amp; ADJ. STTR (770)</a:t>
            </a:r>
          </a:p>
        </p:txBody>
      </p:sp>
      <p:sp>
        <p:nvSpPr>
          <p:cNvPr id="22" name="Line Callout 2 21"/>
          <p:cNvSpPr/>
          <p:nvPr/>
        </p:nvSpPr>
        <p:spPr>
          <a:xfrm>
            <a:off x="5511800" y="5846763"/>
            <a:ext cx="3265488" cy="381000"/>
          </a:xfrm>
          <a:prstGeom prst="borderCallout2">
            <a:avLst>
              <a:gd name="adj1" fmla="val 51250"/>
              <a:gd name="adj2" fmla="val 467"/>
              <a:gd name="adj3" fmla="val 51250"/>
              <a:gd name="adj4" fmla="val -10559"/>
              <a:gd name="adj5" fmla="val 83818"/>
              <a:gd name="adj6" fmla="val -95288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KLAMATH FALLS STTR (≈1,000 UNITS)</a:t>
            </a:r>
          </a:p>
        </p:txBody>
      </p:sp>
      <p:sp>
        <p:nvSpPr>
          <p:cNvPr id="33" name="Line Callout 2 32"/>
          <p:cNvSpPr/>
          <p:nvPr/>
        </p:nvSpPr>
        <p:spPr>
          <a:xfrm>
            <a:off x="5511800" y="5281613"/>
            <a:ext cx="3265488" cy="381000"/>
          </a:xfrm>
          <a:prstGeom prst="borderCallout2">
            <a:avLst>
              <a:gd name="adj1" fmla="val 53750"/>
              <a:gd name="adj2" fmla="val -64"/>
              <a:gd name="adj3" fmla="val 56250"/>
              <a:gd name="adj4" fmla="val -20316"/>
              <a:gd name="adj5" fmla="val 219955"/>
              <a:gd name="adj6" fmla="val -96505"/>
            </a:avLst>
          </a:prstGeom>
          <a:solidFill>
            <a:schemeClr val="accent5">
              <a:lumMod val="75000"/>
            </a:schemeClr>
          </a:solidFill>
          <a:ln w="2540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KLAMATH FALLS MAIN PIPE (4.98. MI)</a:t>
            </a:r>
          </a:p>
        </p:txBody>
      </p:sp>
      <p:sp>
        <p:nvSpPr>
          <p:cNvPr id="34" name="Line Callout 2 33"/>
          <p:cNvSpPr/>
          <p:nvPr/>
        </p:nvSpPr>
        <p:spPr>
          <a:xfrm>
            <a:off x="331788" y="3709988"/>
            <a:ext cx="3119437" cy="381000"/>
          </a:xfrm>
          <a:prstGeom prst="borderCallout2">
            <a:avLst>
              <a:gd name="adj1" fmla="val 51250"/>
              <a:gd name="adj2" fmla="val 99704"/>
              <a:gd name="adj3" fmla="val 53750"/>
              <a:gd name="adj4" fmla="val 124096"/>
              <a:gd name="adj5" fmla="val -174569"/>
              <a:gd name="adj6" fmla="val 174128"/>
            </a:avLst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MOSCOW &amp; ADJ. STTR (316)</a:t>
            </a:r>
          </a:p>
        </p:txBody>
      </p:sp>
      <p:sp>
        <p:nvSpPr>
          <p:cNvPr id="35" name="Line Callout 2 34"/>
          <p:cNvSpPr/>
          <p:nvPr/>
        </p:nvSpPr>
        <p:spPr>
          <a:xfrm>
            <a:off x="331788" y="3240088"/>
            <a:ext cx="3119437" cy="381000"/>
          </a:xfrm>
          <a:prstGeom prst="borderCallout2">
            <a:avLst>
              <a:gd name="adj1" fmla="val 51250"/>
              <a:gd name="adj2" fmla="val 99704"/>
              <a:gd name="adj3" fmla="val 53750"/>
              <a:gd name="adj4" fmla="val 124096"/>
              <a:gd name="adj5" fmla="val -69156"/>
              <a:gd name="adj6" fmla="val 168108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PULLMAN &amp; ADJ. STTR (419)</a:t>
            </a:r>
          </a:p>
        </p:txBody>
      </p:sp>
      <p:sp>
        <p:nvSpPr>
          <p:cNvPr id="36" name="Line Callout 2 35"/>
          <p:cNvSpPr/>
          <p:nvPr/>
        </p:nvSpPr>
        <p:spPr>
          <a:xfrm>
            <a:off x="325438" y="2773363"/>
            <a:ext cx="3119437" cy="381000"/>
          </a:xfrm>
          <a:prstGeom prst="borderCallout2">
            <a:avLst>
              <a:gd name="adj1" fmla="val 51250"/>
              <a:gd name="adj2" fmla="val 99704"/>
              <a:gd name="adj3" fmla="val 42639"/>
              <a:gd name="adj4" fmla="val 147981"/>
              <a:gd name="adj5" fmla="val -124712"/>
              <a:gd name="adj6" fmla="val 191450"/>
            </a:avLst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KELLOGG &amp; ADJ. STTR (197)</a:t>
            </a:r>
          </a:p>
        </p:txBody>
      </p:sp>
      <p:sp>
        <p:nvSpPr>
          <p:cNvPr id="37" name="Line Callout 2 36"/>
          <p:cNvSpPr/>
          <p:nvPr/>
        </p:nvSpPr>
        <p:spPr>
          <a:xfrm>
            <a:off x="344488" y="976313"/>
            <a:ext cx="3119437" cy="381000"/>
          </a:xfrm>
          <a:prstGeom prst="borderCallout2">
            <a:avLst>
              <a:gd name="adj1" fmla="val 48751"/>
              <a:gd name="adj2" fmla="val 99602"/>
              <a:gd name="adj3" fmla="val 197685"/>
              <a:gd name="adj4" fmla="val 143745"/>
              <a:gd name="adj5" fmla="val 277652"/>
              <a:gd name="adj6" fmla="val 163902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DEER PARK STTR (66)</a:t>
            </a:r>
          </a:p>
        </p:txBody>
      </p:sp>
      <p:sp>
        <p:nvSpPr>
          <p:cNvPr id="38" name="Line Callout 2 37"/>
          <p:cNvSpPr/>
          <p:nvPr/>
        </p:nvSpPr>
        <p:spPr>
          <a:xfrm>
            <a:off x="357188" y="508000"/>
            <a:ext cx="3119437" cy="381000"/>
          </a:xfrm>
          <a:prstGeom prst="borderCallout2">
            <a:avLst>
              <a:gd name="adj1" fmla="val 48751"/>
              <a:gd name="adj2" fmla="val 99602"/>
              <a:gd name="adj3" fmla="val 131018"/>
              <a:gd name="adj4" fmla="val 127460"/>
              <a:gd name="adj5" fmla="val 210985"/>
              <a:gd name="adj6" fmla="val 150874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COLVILLE/CHEWELAH STTR (229)</a:t>
            </a:r>
          </a:p>
        </p:txBody>
      </p:sp>
      <p:sp>
        <p:nvSpPr>
          <p:cNvPr id="39" name="Line Callout 2 38"/>
          <p:cNvSpPr/>
          <p:nvPr/>
        </p:nvSpPr>
        <p:spPr>
          <a:xfrm>
            <a:off x="320675" y="4175125"/>
            <a:ext cx="3119438" cy="381000"/>
          </a:xfrm>
          <a:prstGeom prst="borderCallout2">
            <a:avLst>
              <a:gd name="adj1" fmla="val 51250"/>
              <a:gd name="adj2" fmla="val 99704"/>
              <a:gd name="adj3" fmla="val 49306"/>
              <a:gd name="adj4" fmla="val 123010"/>
              <a:gd name="adj5" fmla="val -294569"/>
              <a:gd name="adj6" fmla="val 178200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GENESSE, ID (5.46 MI)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8613" y="508000"/>
            <a:ext cx="2413000" cy="4048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en-US" sz="2400" b="1" u="sng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en-US" sz="2400" b="1" u="sng" dirty="0">
                <a:solidFill>
                  <a:schemeClr val="accent1"/>
                </a:solidFill>
              </a:rPr>
              <a:t>2016 OVERVIEW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1"/>
                </a:solidFill>
              </a:rPr>
              <a:t>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3213" y="1751013"/>
            <a:ext cx="3711575" cy="830262"/>
          </a:xfrm>
          <a:prstGeom prst="rect">
            <a:avLst/>
          </a:prstGeom>
          <a:noFill/>
          <a:ln w="19050">
            <a:noFill/>
            <a:bevel/>
          </a:ln>
        </p:spPr>
        <p:txBody>
          <a:bodyPr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1600" b="1" i="1" dirty="0">
                <a:solidFill>
                  <a:schemeClr val="bg1"/>
                </a:solidFill>
                <a:latin typeface="+mn-lt"/>
              </a:rPr>
              <a:t>MAIN PIPE: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1600" b="1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1600" b="1" i="1" u="sng" dirty="0">
                <a:solidFill>
                  <a:schemeClr val="bg1"/>
                </a:solidFill>
                <a:latin typeface="+mn-lt"/>
              </a:rPr>
              <a:t>24.73 MILES</a:t>
            </a:r>
          </a:p>
          <a:p>
            <a:pPr lvl="1">
              <a:defRPr/>
            </a:pPr>
            <a:endParaRPr lang="en-US" sz="16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3213" y="1357313"/>
            <a:ext cx="3711575" cy="338137"/>
          </a:xfrm>
          <a:prstGeom prst="rect">
            <a:avLst/>
          </a:prstGeom>
          <a:noFill/>
          <a:ln w="19050">
            <a:noFill/>
            <a:beve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</a:rPr>
              <a:t>SCOPE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53213" y="2497138"/>
            <a:ext cx="3711575" cy="584200"/>
          </a:xfrm>
          <a:prstGeom prst="rect">
            <a:avLst/>
          </a:prstGeom>
          <a:noFill/>
          <a:ln w="19050">
            <a:noFill/>
            <a:bevel/>
          </a:ln>
        </p:spPr>
        <p:txBody>
          <a:bodyPr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1600" b="1" i="1" dirty="0">
                <a:solidFill>
                  <a:schemeClr val="bg1"/>
                </a:solidFill>
                <a:latin typeface="+mn-lt"/>
              </a:rPr>
              <a:t>STTR’S: </a:t>
            </a:r>
          </a:p>
          <a:p>
            <a:pPr lvl="1">
              <a:defRPr/>
            </a:pPr>
            <a:r>
              <a:rPr lang="en-US" sz="1600" b="1" i="1" dirty="0">
                <a:solidFill>
                  <a:schemeClr val="bg1"/>
                </a:solidFill>
                <a:latin typeface="+mn-lt"/>
              </a:rPr>
              <a:t>	≈ </a:t>
            </a:r>
            <a:r>
              <a:rPr lang="en-US" sz="1600" b="1" i="1" u="sng" dirty="0">
                <a:solidFill>
                  <a:schemeClr val="bg1"/>
                </a:solidFill>
                <a:latin typeface="+mn-lt"/>
              </a:rPr>
              <a:t>3,385 UNITS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3213" y="3284538"/>
            <a:ext cx="3711575" cy="338137"/>
          </a:xfrm>
          <a:prstGeom prst="rect">
            <a:avLst/>
          </a:prstGeom>
          <a:noFill/>
          <a:ln w="19050">
            <a:noFill/>
            <a:beve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</a:rPr>
              <a:t>13 MAJOR PROJECTS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53213" y="3729038"/>
            <a:ext cx="3711575" cy="584200"/>
          </a:xfrm>
          <a:prstGeom prst="rect">
            <a:avLst/>
          </a:prstGeom>
          <a:noFill/>
          <a:ln w="19050">
            <a:noFill/>
            <a:beve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</a:rPr>
              <a:t>39 MUNICIPAL                          JURISDICTIONS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636588" y="3324225"/>
            <a:ext cx="238125" cy="27463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9713" y="1963738"/>
            <a:ext cx="1606550" cy="13747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5400" y="2841625"/>
            <a:ext cx="611188" cy="841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47650" y="1978025"/>
            <a:ext cx="15986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24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PROJECTS COMPLETED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351713" y="5811838"/>
            <a:ext cx="1792287" cy="1046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" name="Line Callout 1 (No Border) 91"/>
          <p:cNvSpPr/>
          <p:nvPr/>
        </p:nvSpPr>
        <p:spPr>
          <a:xfrm>
            <a:off x="7004050" y="2765425"/>
            <a:ext cx="1854200" cy="3305175"/>
          </a:xfrm>
          <a:prstGeom prst="callout1">
            <a:avLst>
              <a:gd name="adj1" fmla="val -2925"/>
              <a:gd name="adj2" fmla="val 48261"/>
              <a:gd name="adj3" fmla="val 2823"/>
              <a:gd name="adj4" fmla="val 52297"/>
            </a:avLst>
          </a:prstGeom>
          <a:solidFill>
            <a:schemeClr val="bg2">
              <a:lumMod val="75000"/>
              <a:alpha val="61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                                                                       </a:t>
            </a: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4 YEAR                       CONTRACT CYCLE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 (2028 – 2031)</a:t>
            </a:r>
          </a:p>
        </p:txBody>
      </p:sp>
      <p:sp>
        <p:nvSpPr>
          <p:cNvPr id="91" name="Line Callout 1 (No Border) 90"/>
          <p:cNvSpPr/>
          <p:nvPr/>
        </p:nvSpPr>
        <p:spPr>
          <a:xfrm>
            <a:off x="5010150" y="3140075"/>
            <a:ext cx="1911350" cy="2930525"/>
          </a:xfrm>
          <a:prstGeom prst="callout1">
            <a:avLst>
              <a:gd name="adj1" fmla="val -2925"/>
              <a:gd name="adj2" fmla="val 48261"/>
              <a:gd name="adj3" fmla="val 2823"/>
              <a:gd name="adj4" fmla="val 52297"/>
            </a:avLst>
          </a:prstGeom>
          <a:solidFill>
            <a:schemeClr val="bg2">
              <a:lumMod val="75000"/>
              <a:alpha val="61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                                                                       </a:t>
            </a: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5 YEAR                       CONTRACT CYCLE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 (2013 – 2027)</a:t>
            </a:r>
          </a:p>
        </p:txBody>
      </p:sp>
      <p:sp>
        <p:nvSpPr>
          <p:cNvPr id="87" name="Line Callout 1 (No Border) 86"/>
          <p:cNvSpPr/>
          <p:nvPr/>
        </p:nvSpPr>
        <p:spPr>
          <a:xfrm>
            <a:off x="2963863" y="3167063"/>
            <a:ext cx="1952625" cy="2903537"/>
          </a:xfrm>
          <a:prstGeom prst="callout1">
            <a:avLst>
              <a:gd name="adj1" fmla="val -2925"/>
              <a:gd name="adj2" fmla="val 48261"/>
              <a:gd name="adj3" fmla="val 2823"/>
              <a:gd name="adj4" fmla="val 52297"/>
            </a:avLst>
          </a:prstGeom>
          <a:solidFill>
            <a:schemeClr val="bg2">
              <a:lumMod val="75000"/>
              <a:alpha val="61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                                                                       </a:t>
            </a: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5 YEAR                       CONTRACT CYCLE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 (2018 – 2022)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014663" y="698500"/>
            <a:ext cx="1955800" cy="23844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5018088" y="704850"/>
            <a:ext cx="1936750" cy="24161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997700" y="701675"/>
            <a:ext cx="1879600" cy="21177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416175" y="714375"/>
            <a:ext cx="536575" cy="2500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1895475" y="1420813"/>
            <a:ext cx="477838" cy="20685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34950" y="1341438"/>
            <a:ext cx="2139950" cy="5857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13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2016 MAJOR PROJECTS</a:t>
            </a:r>
          </a:p>
        </p:txBody>
      </p:sp>
      <p:sp>
        <p:nvSpPr>
          <p:cNvPr id="69" name="Line Callout 1 (No Border) 68"/>
          <p:cNvSpPr/>
          <p:nvPr/>
        </p:nvSpPr>
        <p:spPr>
          <a:xfrm>
            <a:off x="963613" y="3603625"/>
            <a:ext cx="1920875" cy="2466975"/>
          </a:xfrm>
          <a:prstGeom prst="callout1">
            <a:avLst>
              <a:gd name="adj1" fmla="val -2925"/>
              <a:gd name="adj2" fmla="val 48261"/>
              <a:gd name="adj3" fmla="val 2823"/>
              <a:gd name="adj4" fmla="val 52297"/>
            </a:avLst>
          </a:prstGeom>
          <a:solidFill>
            <a:srgbClr val="FFC000">
              <a:alpha val="50000"/>
            </a:srgb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YEAR                       CONTRACT CYCLE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(2013 – 2017)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3338513" y="590550"/>
            <a:ext cx="14616113" cy="6889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8196863" y="2284058"/>
            <a:ext cx="805241" cy="1040242"/>
          </a:xfrm>
          <a:prstGeom prst="ellipse">
            <a:avLst/>
          </a:prstGeom>
          <a:noFill/>
          <a:ln w="635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89751" lon="3003272" rev="77823"/>
            </a:camera>
            <a:lightRig rig="freezing" dir="t"/>
          </a:scene3d>
          <a:sp3d extrusionH="254000" prstMaterial="dk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594852" y="2654081"/>
            <a:ext cx="688223" cy="585646"/>
          </a:xfrm>
          <a:prstGeom prst="ellipse">
            <a:avLst/>
          </a:prstGeom>
          <a:noFill/>
          <a:ln w="69850">
            <a:solidFill>
              <a:schemeClr val="accent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>
              <a:rot lat="288000" lon="3006000" rev="78000"/>
            </a:camera>
            <a:lightRig rig="sunset" dir="t"/>
          </a:scene3d>
          <a:sp3d extrusionH="2159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5463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PROGRAM MILESTONES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4375" y="2284413"/>
            <a:ext cx="615950" cy="276225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TODAY</a:t>
            </a:r>
          </a:p>
        </p:txBody>
      </p:sp>
      <p:sp>
        <p:nvSpPr>
          <p:cNvPr id="32" name="Oval 31"/>
          <p:cNvSpPr/>
          <p:nvPr/>
        </p:nvSpPr>
        <p:spPr>
          <a:xfrm>
            <a:off x="4458892" y="2851653"/>
            <a:ext cx="688223" cy="585646"/>
          </a:xfrm>
          <a:prstGeom prst="ellipse">
            <a:avLst/>
          </a:prstGeom>
          <a:noFill/>
          <a:ln w="698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89751" lon="3003272" rev="77823"/>
            </a:camera>
            <a:lightRig rig="freezing" dir="t"/>
          </a:scene3d>
          <a:sp3d extrusionH="127000" prstMaterial="dk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412541" y="3040927"/>
            <a:ext cx="688223" cy="585646"/>
          </a:xfrm>
          <a:prstGeom prst="ellipse">
            <a:avLst/>
          </a:prstGeom>
          <a:noFill/>
          <a:ln w="698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>
              <a:rot lat="289751" lon="3003272" rev="77823"/>
            </a:camera>
            <a:lightRig rig="freezing" dir="t"/>
          </a:scene3d>
          <a:sp3d extrusionH="127000" prstMaterial="dk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54758" y="3380149"/>
            <a:ext cx="688223" cy="407122"/>
          </a:xfrm>
          <a:prstGeom prst="ellipse">
            <a:avLst/>
          </a:prstGeom>
          <a:noFill/>
          <a:ln w="6985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>
              <a:rot lat="288000" lon="3006000" rev="78000"/>
            </a:camera>
            <a:lightRig rig="freezing" dir="t"/>
          </a:scene3d>
          <a:sp3d extrusionH="2292350" prstMaterial="dk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498442" y="2663605"/>
            <a:ext cx="688223" cy="585646"/>
          </a:xfrm>
          <a:prstGeom prst="ellipse">
            <a:avLst/>
          </a:prstGeom>
          <a:noFill/>
          <a:ln w="698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>
              <a:rot lat="289751" lon="3003272" rev="77823"/>
            </a:camera>
            <a:lightRig rig="freezing" dir="t"/>
          </a:scene3d>
          <a:sp3d extrusionH="127000" prstMaterial="dk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555302" y="2842129"/>
            <a:ext cx="688223" cy="585646"/>
          </a:xfrm>
          <a:prstGeom prst="ellipse">
            <a:avLst/>
          </a:prstGeom>
          <a:noFill/>
          <a:ln w="69850">
            <a:solidFill>
              <a:schemeClr val="accent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>
              <a:rot lat="288000" lon="3006000" rev="78000"/>
            </a:camera>
            <a:lightRig rig="sunset" dir="t"/>
          </a:scene3d>
          <a:sp3d extrusionH="2540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4456525" y="2851653"/>
            <a:ext cx="688223" cy="585646"/>
          </a:xfrm>
          <a:prstGeom prst="ellipse">
            <a:avLst/>
          </a:prstGeom>
          <a:noFill/>
          <a:ln w="698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>
              <a:rot lat="289751" lon="3003272" rev="77823"/>
            </a:camera>
            <a:lightRig rig="freezing" dir="t"/>
          </a:scene3d>
          <a:sp3d extrusionH="127000" prstMaterial="dk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512784" y="3031402"/>
            <a:ext cx="688223" cy="585646"/>
          </a:xfrm>
          <a:prstGeom prst="ellipse">
            <a:avLst/>
          </a:prstGeom>
          <a:noFill/>
          <a:ln w="69850">
            <a:solidFill>
              <a:schemeClr val="accent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>
              <a:rot lat="288000" lon="3006000" rev="78000"/>
            </a:camera>
            <a:lightRig rig="sunset" dir="t"/>
          </a:scene3d>
          <a:sp3d extrusionH="2540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415776" y="3041003"/>
            <a:ext cx="688223" cy="585646"/>
          </a:xfrm>
          <a:prstGeom prst="ellipse">
            <a:avLst/>
          </a:prstGeom>
          <a:noFill/>
          <a:ln w="698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>
              <a:rot lat="289751" lon="3003272" rev="77823"/>
            </a:camera>
            <a:lightRig rig="freezing" dir="t"/>
          </a:scene3d>
          <a:sp3d extrusionH="127000" prstMaterial="dk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2495547" y="2804179"/>
            <a:ext cx="805241" cy="1040242"/>
          </a:xfrm>
          <a:prstGeom prst="ellipse">
            <a:avLst/>
          </a:prstGeom>
          <a:noFill/>
          <a:ln w="635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89751" lon="3003272" rev="77823"/>
            </a:camera>
            <a:lightRig rig="freezing" dir="t"/>
          </a:scene3d>
          <a:sp3d extrusionH="127000" prstMaterial="dk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78151" y="3228174"/>
            <a:ext cx="688223" cy="592286"/>
          </a:xfrm>
          <a:prstGeom prst="ellipse">
            <a:avLst/>
          </a:prstGeom>
          <a:noFill/>
          <a:ln w="698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>
              <a:rot lat="289751" lon="3003272" rev="77823"/>
            </a:camera>
            <a:lightRig rig="sunset" dir="t"/>
          </a:scene3d>
          <a:sp3d extrusionH="2540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68585" y="3244842"/>
            <a:ext cx="688223" cy="592286"/>
          </a:xfrm>
          <a:prstGeom prst="ellipse">
            <a:avLst/>
          </a:prstGeom>
          <a:noFill/>
          <a:ln w="698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>
              <a:rot lat="289751" lon="3003272" rev="77823"/>
            </a:camera>
            <a:lightRig rig="sunset" dir="t"/>
          </a:scene3d>
          <a:sp3d extrusionH="254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92350" y="2578100"/>
            <a:ext cx="0" cy="606425"/>
          </a:xfrm>
          <a:prstGeom prst="line">
            <a:avLst/>
          </a:prstGeom>
          <a:ln w="38100" cap="sq">
            <a:solidFill>
              <a:srgbClr val="C00000"/>
            </a:solidFill>
            <a:prstDash val="sysDash"/>
            <a:miter lim="800000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6200" y="3255669"/>
            <a:ext cx="688223" cy="592286"/>
          </a:xfrm>
          <a:prstGeom prst="ellipse">
            <a:avLst/>
          </a:prstGeom>
          <a:noFill/>
          <a:ln w="698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orthographicFront">
              <a:rot lat="289751" lon="3003272" rev="77823"/>
            </a:camera>
            <a:lightRig rig="sunset" dir="t"/>
          </a:scene3d>
          <a:sp3d extrusionH="254000"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744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25" y="4551363"/>
            <a:ext cx="14843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Line Callout 1 (No Border) 72"/>
          <p:cNvSpPr/>
          <p:nvPr/>
        </p:nvSpPr>
        <p:spPr>
          <a:xfrm>
            <a:off x="7404100" y="4551363"/>
            <a:ext cx="1157288" cy="730250"/>
          </a:xfrm>
          <a:prstGeom prst="callout1">
            <a:avLst>
              <a:gd name="adj1" fmla="val 5757"/>
              <a:gd name="adj2" fmla="val 49283"/>
              <a:gd name="adj3" fmla="val -169733"/>
              <a:gd name="adj4" fmla="val 113347"/>
            </a:avLst>
          </a:prstGeom>
          <a:solidFill>
            <a:srgbClr val="C00000">
              <a:alpha val="77000"/>
            </a:srgbClr>
          </a:solidFill>
          <a:ln w="25400">
            <a:solidFill>
              <a:srgbClr val="C0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MAIN PIPE PROGRAM ENDS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943225" y="3957638"/>
            <a:ext cx="20638" cy="2201862"/>
          </a:xfrm>
          <a:prstGeom prst="line">
            <a:avLst/>
          </a:prstGeom>
          <a:ln w="38100" cap="sq">
            <a:solidFill>
              <a:schemeClr val="bg2">
                <a:lumMod val="50000"/>
              </a:schemeClr>
            </a:solidFill>
            <a:prstDash val="sysDot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8" idx="0"/>
          </p:cNvCxnSpPr>
          <p:nvPr/>
        </p:nvCxnSpPr>
        <p:spPr>
          <a:xfrm>
            <a:off x="922338" y="3905250"/>
            <a:ext cx="1587" cy="2271713"/>
          </a:xfrm>
          <a:prstGeom prst="line">
            <a:avLst/>
          </a:prstGeom>
          <a:ln w="38100" cap="sq">
            <a:solidFill>
              <a:schemeClr val="bg2">
                <a:lumMod val="50000"/>
              </a:schemeClr>
            </a:solidFill>
            <a:prstDash val="sysDot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4975225" y="3489325"/>
            <a:ext cx="0" cy="2670175"/>
          </a:xfrm>
          <a:prstGeom prst="line">
            <a:avLst/>
          </a:prstGeom>
          <a:ln w="38100" cap="sq">
            <a:solidFill>
              <a:schemeClr val="bg2">
                <a:lumMod val="50000"/>
              </a:schemeClr>
            </a:solidFill>
            <a:prstDash val="sysDot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52" idx="0"/>
          </p:cNvCxnSpPr>
          <p:nvPr/>
        </p:nvCxnSpPr>
        <p:spPr>
          <a:xfrm flipH="1">
            <a:off x="6985000" y="3324225"/>
            <a:ext cx="12700" cy="2852738"/>
          </a:xfrm>
          <a:prstGeom prst="line">
            <a:avLst/>
          </a:prstGeom>
          <a:ln w="38100" cap="sq">
            <a:solidFill>
              <a:schemeClr val="bg2">
                <a:lumMod val="50000"/>
              </a:schemeClr>
            </a:solidFill>
            <a:prstDash val="sysDot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928100" y="3427413"/>
            <a:ext cx="0" cy="3008312"/>
          </a:xfrm>
          <a:prstGeom prst="line">
            <a:avLst/>
          </a:prstGeom>
          <a:ln w="38100" cap="sq">
            <a:solidFill>
              <a:schemeClr val="bg2">
                <a:lumMod val="50000"/>
              </a:schemeClr>
            </a:solidFill>
            <a:prstDash val="sysDot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000375" y="717550"/>
            <a:ext cx="19573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≈ 30 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MAJOR PROJECTS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45 MILES/YEAR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54300" y="6159500"/>
            <a:ext cx="617538" cy="276225"/>
          </a:xfrm>
          <a:prstGeom prst="rect">
            <a:avLst/>
          </a:prstGeom>
          <a:solidFill>
            <a:schemeClr val="bg1"/>
          </a:solidFill>
          <a:ln w="22225">
            <a:solidFill>
              <a:schemeClr val="bg2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5950" y="6176963"/>
            <a:ext cx="615950" cy="277812"/>
          </a:xfrm>
          <a:prstGeom prst="rect">
            <a:avLst/>
          </a:prstGeom>
          <a:solidFill>
            <a:schemeClr val="bg1"/>
          </a:solidFill>
          <a:ln w="22225">
            <a:solidFill>
              <a:schemeClr val="bg2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2013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67250" y="6159500"/>
            <a:ext cx="615950" cy="276225"/>
          </a:xfrm>
          <a:prstGeom prst="rect">
            <a:avLst/>
          </a:prstGeom>
          <a:solidFill>
            <a:schemeClr val="bg1"/>
          </a:solidFill>
          <a:ln w="22225">
            <a:solidFill>
              <a:schemeClr val="bg2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2023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77025" y="6176963"/>
            <a:ext cx="615950" cy="277812"/>
          </a:xfrm>
          <a:prstGeom prst="rect">
            <a:avLst/>
          </a:prstGeom>
          <a:solidFill>
            <a:schemeClr val="bg1"/>
          </a:solidFill>
          <a:ln w="22225">
            <a:solidFill>
              <a:schemeClr val="bg2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2028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59788" y="6167438"/>
            <a:ext cx="615950" cy="276225"/>
          </a:xfrm>
          <a:prstGeom prst="rect">
            <a:avLst/>
          </a:prstGeom>
          <a:solidFill>
            <a:schemeClr val="bg1"/>
          </a:solidFill>
          <a:ln w="22225">
            <a:solidFill>
              <a:schemeClr val="bg2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2031</a:t>
            </a:r>
          </a:p>
        </p:txBody>
      </p:sp>
      <p:sp>
        <p:nvSpPr>
          <p:cNvPr id="75" name="Line Callout 1 (No Border) 74"/>
          <p:cNvSpPr/>
          <p:nvPr/>
        </p:nvSpPr>
        <p:spPr>
          <a:xfrm>
            <a:off x="3438525" y="4551363"/>
            <a:ext cx="1157288" cy="730250"/>
          </a:xfrm>
          <a:prstGeom prst="callout1">
            <a:avLst>
              <a:gd name="adj1" fmla="val 7061"/>
              <a:gd name="adj2" fmla="val 53398"/>
              <a:gd name="adj3" fmla="val -125258"/>
              <a:gd name="adj4" fmla="val -21332"/>
            </a:avLst>
          </a:prstGeom>
          <a:solidFill>
            <a:srgbClr val="C00000">
              <a:alpha val="77000"/>
            </a:srgbClr>
          </a:solidFill>
          <a:ln w="25400">
            <a:solidFill>
              <a:srgbClr val="C0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STTR PROGRAM ENDS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4950" y="704850"/>
            <a:ext cx="2708275" cy="58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2017 MAJOR PROJECTS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33963" y="731838"/>
            <a:ext cx="19573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≈ 30 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MAJOR PROJECTS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45 MILES/YEAR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91350" y="703263"/>
            <a:ext cx="18669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≈ 30 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MAJOR PROJECTS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45 MILES/YEAR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086600" y="5800725"/>
            <a:ext cx="2057400" cy="1057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4138" y="1395413"/>
            <a:ext cx="2930525" cy="530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4138" y="1154113"/>
            <a:ext cx="2930525" cy="338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GREATEST FOOTPRINT 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4138" y="630238"/>
            <a:ext cx="2930525" cy="528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OPEN TRENCH EXCAVATION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98800" y="1390650"/>
            <a:ext cx="2930525" cy="530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98800" y="1150938"/>
            <a:ext cx="2930525" cy="33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MINIMAL FOOTPRINT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98800" y="625475"/>
            <a:ext cx="2930525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HORIZONTAL DIRECTIONAL DRILL (HDD)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13463" y="1395413"/>
            <a:ext cx="2930525" cy="530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13463" y="1154113"/>
            <a:ext cx="2930525" cy="338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MINIMAL FOOTPRINT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13463" y="630238"/>
            <a:ext cx="2930525" cy="528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SPLIT &amp; PULL</a:t>
            </a:r>
          </a:p>
        </p:txBody>
      </p:sp>
      <p:sp>
        <p:nvSpPr>
          <p:cNvPr id="19458" name="Title 1"/>
          <p:cNvSpPr txBox="1">
            <a:spLocks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LEVERAGING TECHNOLOGY- MAJOR MAIN PIPE PROJECTS</a:t>
            </a:r>
          </a:p>
        </p:txBody>
      </p:sp>
      <p:pic>
        <p:nvPicPr>
          <p:cNvPr id="19469" name="Picture 8" descr="H:\A_Assets\Natural Gas Distribution\GFRP\PROGRAM FOLDER\PRESENTATION GRAHICS\trenching pho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1654175"/>
            <a:ext cx="2608263" cy="24733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0" descr="H:\A_Assets\Natural Gas Distribution\GFRP\PROGRAM FOLDER\CHICAGO TRIP\100_01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338" y="4264025"/>
            <a:ext cx="2613025" cy="2320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2" descr="H:\A_Assets\Natural Gas Distribution\GFRP\PROGRAM FOLDER\CHICAGO TRIP\100_01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75" y="4264025"/>
            <a:ext cx="2684463" cy="2320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3" descr="H:\A_Assets\Natural Gas Distribution\GFRP\GFRP PROJECTS\2012 PROJECTS\DAVENPORT WA\DAILY PHOTOS\Phase 7\Ph-7, 7-30, Post, 8th &amp; alley south Main (w-s), East 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4262438"/>
            <a:ext cx="2605088" cy="2320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3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338" y="1651000"/>
            <a:ext cx="2628900" cy="24749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3" descr="C:\Users\mww6388\AppData\Local\Microsoft\Windows\Temporary Internet Files\Content.Outlook\58MR7HVH\photo (7)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76575" y="5345113"/>
            <a:ext cx="2632075" cy="24765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5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450" y="1646238"/>
            <a:ext cx="2703513" cy="24796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-1963738" y="7126288"/>
            <a:ext cx="13450888" cy="476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4138" y="1395413"/>
            <a:ext cx="4446587" cy="530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88" y="1663700"/>
            <a:ext cx="4154487" cy="490855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6" name="Title 1"/>
          <p:cNvSpPr txBox="1">
            <a:spLocks/>
          </p:cNvSpPr>
          <p:nvPr/>
        </p:nvSpPr>
        <p:spPr bwMode="auto">
          <a:xfrm>
            <a:off x="0" y="0"/>
            <a:ext cx="9144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KEYHOLE TECHNOLOGY &amp; MAIN PIPE PROJECTS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86600" y="5800725"/>
            <a:ext cx="2057400" cy="1057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4138" y="1154113"/>
            <a:ext cx="4446587" cy="338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SUPPORTS MAIN PIPE HDD/BORE OPERATIONS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138" y="630238"/>
            <a:ext cx="4446587" cy="528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KEYHOLE TECHNOLOGY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14863" y="1390650"/>
            <a:ext cx="4433887" cy="530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614863" y="1150938"/>
            <a:ext cx="4433887" cy="33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SPOTTING CROSSING UTILITIES SAFELY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14863" y="625475"/>
            <a:ext cx="4433887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SOFT EXCAVATION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263" y="1682750"/>
            <a:ext cx="4129087" cy="48895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4"/>
</p:tagLst>
</file>

<file path=ppt/theme/theme1.xml><?xml version="1.0" encoding="utf-8"?>
<a:theme xmlns:a="http://schemas.openxmlformats.org/drawingml/2006/main" name="Green slides Revised">
  <a:themeElements>
    <a:clrScheme name="Avist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2CB34A"/>
      </a:accent4>
      <a:accent5>
        <a:srgbClr val="82C341"/>
      </a:accent5>
      <a:accent6>
        <a:srgbClr val="C4D82E"/>
      </a:accent6>
      <a:hlink>
        <a:srgbClr val="F58021"/>
      </a:hlink>
      <a:folHlink>
        <a:srgbClr val="FDB5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vista Color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A5F"/>
    </a:accent1>
    <a:accent2>
      <a:srgbClr val="0076BE"/>
    </a:accent2>
    <a:accent3>
      <a:srgbClr val="96D1F2"/>
    </a:accent3>
    <a:accent4>
      <a:srgbClr val="2CB34A"/>
    </a:accent4>
    <a:accent5>
      <a:srgbClr val="82C341"/>
    </a:accent5>
    <a:accent6>
      <a:srgbClr val="C4D82E"/>
    </a:accent6>
    <a:hlink>
      <a:srgbClr val="F58021"/>
    </a:hlink>
    <a:folHlink>
      <a:srgbClr val="FDB51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8244</TotalTime>
  <Words>1079</Words>
  <Application>Microsoft Office PowerPoint</Application>
  <PresentationFormat>On-screen Show (4:3)</PresentationFormat>
  <Paragraphs>385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ＭＳ Ｐゴシック</vt:lpstr>
      <vt:lpstr>Arial Bold</vt:lpstr>
      <vt:lpstr>Calibri</vt:lpstr>
      <vt:lpstr>Wingdings</vt:lpstr>
      <vt:lpstr>Times</vt:lpstr>
      <vt:lpstr>Green slides Revised</vt:lpstr>
      <vt:lpstr>Gas Facility Replacement Program               aka Aldyl A Pipe Replacement Program  Main Pipe Replacement &amp; Service Tee Transition Rebuilds (STTR) </vt:lpstr>
      <vt:lpstr>PowerPoint Presentation</vt:lpstr>
      <vt:lpstr>MANAGING THE ASSETS</vt:lpstr>
      <vt:lpstr>PowerPoint Presentation</vt:lpstr>
      <vt:lpstr>PowerPoint Presentation</vt:lpstr>
      <vt:lpstr>2016 MAJOR PROJECTS</vt:lpstr>
      <vt:lpstr>PROGRAM MILESTONES</vt:lpstr>
      <vt:lpstr>PowerPoint Presentation</vt:lpstr>
      <vt:lpstr>PowerPoint Presentation</vt:lpstr>
      <vt:lpstr>PowerPoint Presentation</vt:lpstr>
      <vt:lpstr>LEVERAGING TECHNOLOGY – 2015 RESULTS</vt:lpstr>
      <vt:lpstr>MAIN PIPE - SYSTEM WIDE RESULTS 2012 – AUG. 2016</vt:lpstr>
      <vt:lpstr>STTR - SYSTEM WIDE RESULTS 2012 – AUG 2016</vt:lpstr>
      <vt:lpstr>PROGRAM BUDGET RESULTS 2012 – AUG 2016 </vt:lpstr>
      <vt:lpstr>PowerPoint Presentation</vt:lpstr>
      <vt:lpstr>CUSTOMER CARE</vt:lpstr>
      <vt:lpstr>PowerPoint Presentation</vt:lpstr>
    </vt:vector>
  </TitlesOfParts>
  <Company>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BSS3286</dc:creator>
  <cp:lastModifiedBy>Trey Schorr</cp:lastModifiedBy>
  <cp:revision>409</cp:revision>
  <cp:lastPrinted>2016-05-02T18:31:04Z</cp:lastPrinted>
  <dcterms:created xsi:type="dcterms:W3CDTF">2013-05-06T18:52:45Z</dcterms:created>
  <dcterms:modified xsi:type="dcterms:W3CDTF">2016-10-14T21:09:22Z</dcterms:modified>
</cp:coreProperties>
</file>