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57" r:id="rId5"/>
    <p:sldId id="260" r:id="rId6"/>
    <p:sldId id="264" r:id="rId7"/>
    <p:sldId id="265" r:id="rId8"/>
    <p:sldId id="267" r:id="rId9"/>
    <p:sldId id="261" r:id="rId10"/>
    <p:sldId id="270" r:id="rId11"/>
    <p:sldId id="285" r:id="rId12"/>
    <p:sldId id="283" r:id="rId13"/>
    <p:sldId id="282" r:id="rId14"/>
    <p:sldId id="278" r:id="rId15"/>
    <p:sldId id="284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100" d="100"/>
          <a:sy n="100" d="100"/>
        </p:scale>
        <p:origin x="-1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6526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0916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945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4003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21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908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1183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9272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8048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5731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912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535F1-8FE9-42BD-98F2-780947B708AA}" type="datetimeFigureOut">
              <a:rPr lang="en-US" smtClean="0"/>
              <a:t>9-27-2016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9FD16-718A-4E06-B963-0F7C56A7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6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MiFhfae6scCFQGliAodxTIAUQ&amp;url=http://www.brainjet.com/random/5062/31-construction-failures-that-make-no-sense-whatsoever&amp;bvm=bv.102022582,d.cGU&amp;psig=AFQjCNEEUTACGto7hsIP8I-1k6d9UHhtSg&amp;ust=1441897946192912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m/url?sa=i&amp;rct=j&amp;q=&amp;esrc=s&amp;source=images&amp;cd=&amp;cad=rja&amp;uact=8&amp;ved=0CAcQjRxqFQoTCJr0qr6c6scCFZRPiAodwogM9w&amp;url=http://www.dizzyboy.com/jokes/funny-pictures/showfunnypicture.php?image%3D210&amp;psig=AFQjCNH30UJp_syA_SpxZNCu6yU1s23iVQ&amp;ust=1441897327006172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pcolwell@to-engineers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com/url?sa=i&amp;rct=j&amp;q=&amp;esrc=s&amp;source=images&amp;cd=&amp;ved=0CAcQjRxqFQoTCNLq4Pab6scCFQuaiAodTmMHPw&amp;url=http://blog.aquanerd.com/wp-content/uploads/2011/12/&amp;psig=AFQjCNE8i2qaaGCN4eMfVso-AjdJ26N6EQ&amp;ust=144189723362689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Call Before You Design</a:t>
            </a:r>
            <a:endParaRPr lang="en-US" b="1" dirty="0">
              <a:ln w="12700">
                <a:solidFill>
                  <a:schemeClr val="tx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438400"/>
            <a:ext cx="6400800" cy="762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Kasey Ketterling, 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724400"/>
            <a:ext cx="5967413" cy="7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7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026" y="1070550"/>
            <a:ext cx="87915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Define the limits of the project and potential impacted areas for underground utilities.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Call 811.  Complete a “Facilities Map Request”. Explain you project.  Request list of utilities and contacts in that area.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Send out an email to each of the utilities in that area requesting maps of their facilities.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Create a utility base map showing all utilities in the area and showing any possible conflicts with the project.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Send this map out early to utility companies to verify existing locations.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Send out 50% plans to utility companies to show relocation options/receive feedback.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3495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Utility Coordination Guidelines for Engineers</a:t>
            </a:r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25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026" y="1066800"/>
            <a:ext cx="879157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+mj-lt"/>
              <a:buAutoNum type="arabicPeriod" startAt="7"/>
            </a:pPr>
            <a:r>
              <a:rPr lang="en-US" dirty="0"/>
              <a:t>Attend a local UCC meeting to discuss the project.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 startAt="7"/>
            </a:pPr>
            <a:r>
              <a:rPr lang="en-US" dirty="0"/>
              <a:t>Coordinate closely with utilities that will be relocated/impacted.  Keep a log of conversations in case of turn over at utility or in project personnel.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 startAt="7"/>
            </a:pPr>
            <a:r>
              <a:rPr lang="en-US" dirty="0"/>
              <a:t>Send out 100% plans to utility companies and invite them to pre-construction meeting.  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 startAt="7"/>
            </a:pPr>
            <a:r>
              <a:rPr lang="en-US" dirty="0"/>
              <a:t>At </a:t>
            </a:r>
            <a:r>
              <a:rPr lang="en-US" dirty="0" smtClean="0"/>
              <a:t>pre-con</a:t>
            </a:r>
            <a:r>
              <a:rPr lang="en-US" dirty="0"/>
              <a:t>, confirm contractor’s and utility’s schedules work with each other.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 startAt="7"/>
            </a:pPr>
            <a:r>
              <a:rPr lang="en-US" dirty="0"/>
              <a:t>If possible, coordinate throughout construction with utility companies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3495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Utility Coordination Guidelines for </a:t>
            </a:r>
            <a:r>
              <a:rPr lang="en-US" sz="2800" b="1" dirty="0" smtClean="0"/>
              <a:t>Engineers 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con’t</a:t>
            </a:r>
            <a:r>
              <a:rPr lang="en-US" sz="2400" b="1" dirty="0" smtClean="0"/>
              <a:t>)</a:t>
            </a:r>
            <a:endParaRPr lang="en-US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05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6633" y="233495"/>
            <a:ext cx="70307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Tips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9144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Go to the site early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Often evidence is visible on the ground to suggest utilities in the area.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351" y="1818144"/>
            <a:ext cx="7317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 Keep </a:t>
            </a:r>
            <a:r>
              <a:rPr lang="en-US" dirty="0"/>
              <a:t>a log of conversations 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Doesn’t have to be </a:t>
            </a:r>
            <a:r>
              <a:rPr lang="en-US" dirty="0" smtClean="0"/>
              <a:t>much, just </a:t>
            </a:r>
            <a:r>
              <a:rPr lang="en-US" dirty="0"/>
              <a:t>date time, </a:t>
            </a:r>
            <a:r>
              <a:rPr lang="en-US" dirty="0" smtClean="0"/>
              <a:t>and main </a:t>
            </a:r>
            <a:r>
              <a:rPr lang="en-US" dirty="0"/>
              <a:t>conversation </a:t>
            </a:r>
            <a:r>
              <a:rPr lang="en-US" dirty="0" smtClean="0"/>
              <a:t>points.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 use an excel spreadsheet for each project to do this.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Great way to get someone </a:t>
            </a:r>
            <a:r>
              <a:rPr lang="en-US" dirty="0" smtClean="0"/>
              <a:t>up-to-speed </a:t>
            </a:r>
            <a:r>
              <a:rPr lang="en-US" dirty="0"/>
              <a:t>if there is turnover in the utility agency or project personnel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8700" y="3581400"/>
            <a:ext cx="706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Make plans easy to read (as much as possible).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For smaller projects, assign each utility its own color.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For larger projects, assign each facility a line and a number (each pole for Idaho Power would be assigned a number:  IP-101,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80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tractor F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brainjet.com/slides/9/3/3/2/5/5/933255701/0244ce3a759c39a393c690a151e845cb64c7e03f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63" y="3417503"/>
            <a:ext cx="4465638" cy="32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izzyboy.com/jokes/funny-pictures/contractor-fail-1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9297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00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6633" y="233495"/>
            <a:ext cx="70307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Suggestions</a:t>
            </a:r>
          </a:p>
          <a:p>
            <a:pPr algn="ctr"/>
            <a:r>
              <a:rPr lang="en-US" sz="2800" b="1" dirty="0" smtClean="0"/>
              <a:t>To improve Pre Design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93408" y="1735181"/>
            <a:ext cx="6095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 smtClean="0"/>
              <a:t>1. Require </a:t>
            </a:r>
            <a:r>
              <a:rPr lang="en-US" sz="2400" dirty="0"/>
              <a:t>full </a:t>
            </a:r>
            <a:r>
              <a:rPr lang="en-US" sz="2400" dirty="0" smtClean="0"/>
              <a:t>participation </a:t>
            </a:r>
            <a:r>
              <a:rPr lang="en-US" sz="2400" dirty="0"/>
              <a:t>from companies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2209800"/>
            <a:ext cx="814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/>
              <a:t>2. Mapping </a:t>
            </a:r>
            <a:r>
              <a:rPr lang="en-US" sz="2400" dirty="0"/>
              <a:t>instead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2692062"/>
            <a:ext cx="81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/>
              <a:t>3. </a:t>
            </a:r>
            <a:r>
              <a:rPr lang="en-US" sz="2400" dirty="0"/>
              <a:t>Develop a “pay”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195935"/>
            <a:ext cx="81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/>
              <a:t>4. Discontinue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4099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52412"/>
            <a:ext cx="4762500" cy="635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 rot="19483940">
            <a:off x="-527347" y="2783059"/>
            <a:ext cx="10154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DISCUSSION</a:t>
            </a:r>
            <a:endParaRPr lang="en-US" sz="8000" b="1" spc="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977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4320" y="838200"/>
            <a:ext cx="52953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b="1" dirty="0" smtClean="0">
                <a:ln w="1270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</a:t>
            </a:r>
            <a:endParaRPr lang="en-US" sz="8000" b="1" dirty="0"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667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Kasey Ketterling, PE</a:t>
            </a:r>
          </a:p>
          <a:p>
            <a:pPr algn="ctr"/>
            <a:r>
              <a:rPr lang="en-US" sz="2400" dirty="0" smtClean="0"/>
              <a:t>442-6300</a:t>
            </a:r>
          </a:p>
          <a:p>
            <a:pPr algn="ctr"/>
            <a:r>
              <a:rPr lang="en-US" sz="2400" dirty="0" smtClean="0">
                <a:hlinkClick r:id="rId2"/>
              </a:rPr>
              <a:t>kketterling@to-engineers.com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648200"/>
            <a:ext cx="613001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53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3-media3.ak.yelpcdn.com/bphoto/4ogyDh6ofp-TTzXq8n40aQ/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173"/>
            <a:ext cx="7861300" cy="58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0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.aquanerd.com/wp-content/uploads/2011/12/Christmas-Vacation-1024x762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80962"/>
            <a:ext cx="7921625" cy="589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13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t="14073" r="1244" b="13165"/>
          <a:stretch/>
        </p:blipFill>
        <p:spPr>
          <a:xfrm>
            <a:off x="67377" y="1260909"/>
            <a:ext cx="8999622" cy="4340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26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4119" r="1053" b="14197"/>
          <a:stretch/>
        </p:blipFill>
        <p:spPr>
          <a:xfrm>
            <a:off x="105878" y="1241659"/>
            <a:ext cx="8941869" cy="436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93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1481" b="2700"/>
          <a:stretch/>
        </p:blipFill>
        <p:spPr>
          <a:xfrm>
            <a:off x="14739" y="228600"/>
            <a:ext cx="9057373" cy="566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68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8563" r="4936" b="6287"/>
          <a:stretch/>
        </p:blipFill>
        <p:spPr>
          <a:xfrm>
            <a:off x="63802" y="590550"/>
            <a:ext cx="9016397" cy="520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75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413"/>
            <a:ext cx="9144000" cy="560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53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r="2700"/>
          <a:stretch/>
        </p:blipFill>
        <p:spPr>
          <a:xfrm rot="16200000">
            <a:off x="1743682" y="-1324582"/>
            <a:ext cx="5610225" cy="909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6096000"/>
            <a:ext cx="10953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2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U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-O">
      <a:majorFont>
        <a:latin typeface="Univers LT Std 73 Black Ext"/>
        <a:ea typeface=""/>
        <a:cs typeface=""/>
      </a:majorFont>
      <a:minorFont>
        <a:latin typeface="Univers LT Std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NNU Presentation</Template>
  <TotalTime>354</TotalTime>
  <Words>358</Words>
  <Application>Microsoft Office PowerPoint</Application>
  <PresentationFormat>On-screen Show (4:3)</PresentationFormat>
  <Paragraphs>36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NNU Presentation</vt:lpstr>
      <vt:lpstr>Call Before You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Call Before You Design</dc:title>
  <dc:creator>Debi Potter</dc:creator>
  <cp:lastModifiedBy>Kasey Ketterling</cp:lastModifiedBy>
  <cp:revision>45</cp:revision>
  <dcterms:created xsi:type="dcterms:W3CDTF">2015-09-08T20:21:32Z</dcterms:created>
  <dcterms:modified xsi:type="dcterms:W3CDTF">2016-09-27T21:00:26Z</dcterms:modified>
</cp:coreProperties>
</file>