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9" r:id="rId2"/>
    <p:sldId id="279" r:id="rId3"/>
    <p:sldId id="286" r:id="rId4"/>
    <p:sldId id="283" r:id="rId5"/>
    <p:sldId id="277" r:id="rId6"/>
    <p:sldId id="272" r:id="rId7"/>
    <p:sldId id="281" r:id="rId8"/>
    <p:sldId id="304" r:id="rId9"/>
    <p:sldId id="282" r:id="rId10"/>
    <p:sldId id="291" r:id="rId11"/>
    <p:sldId id="292" r:id="rId12"/>
    <p:sldId id="306" r:id="rId13"/>
    <p:sldId id="305" r:id="rId14"/>
    <p:sldId id="297" r:id="rId15"/>
    <p:sldId id="299" r:id="rId16"/>
    <p:sldId id="300" r:id="rId17"/>
    <p:sldId id="298" r:id="rId18"/>
    <p:sldId id="30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ehouse, Jody" initials="MJ" lastIdx="0" clrIdx="0">
    <p:extLst>
      <p:ext uri="{19B8F6BF-5375-455C-9EA6-DF929625EA0E}">
        <p15:presenceInfo xmlns:p15="http://schemas.microsoft.com/office/powerpoint/2012/main" userId="S-1-5-21-2075796300-1327723631-1846952604-1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564" autoAdjust="0"/>
  </p:normalViewPr>
  <p:slideViewPr>
    <p:cSldViewPr>
      <p:cViewPr varScale="1">
        <p:scale>
          <a:sx n="105" d="100"/>
          <a:sy n="105" d="100"/>
        </p:scale>
        <p:origin x="11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726FD-8033-4CE0-8337-98DDD3DDC4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161F0E-23F3-43FD-9604-855DE1CDC178}">
      <dgm:prSet phldrT="[Text]" custT="1"/>
      <dgm:spPr/>
      <dgm:t>
        <a:bodyPr/>
        <a:lstStyle/>
        <a:p>
          <a:r>
            <a:rPr lang="en-US" sz="4000" dirty="0" smtClean="0"/>
            <a:t>1958</a:t>
          </a:r>
          <a:endParaRPr lang="en-US" sz="4000" dirty="0"/>
        </a:p>
      </dgm:t>
    </dgm:pt>
    <dgm:pt modelId="{8867C7D4-AB9B-4F92-846C-04A5B3358FE6}" type="parTrans" cxnId="{1BD0A51E-3AFF-4B08-975C-6D321AFCBB31}">
      <dgm:prSet/>
      <dgm:spPr/>
      <dgm:t>
        <a:bodyPr/>
        <a:lstStyle/>
        <a:p>
          <a:endParaRPr lang="en-US" sz="1200"/>
        </a:p>
      </dgm:t>
    </dgm:pt>
    <dgm:pt modelId="{EB2A4742-7126-453A-8305-4DC334EC3CDC}" type="sibTrans" cxnId="{1BD0A51E-3AFF-4B08-975C-6D321AFCBB31}">
      <dgm:prSet/>
      <dgm:spPr/>
      <dgm:t>
        <a:bodyPr/>
        <a:lstStyle/>
        <a:p>
          <a:endParaRPr lang="en-US" sz="1200"/>
        </a:p>
      </dgm:t>
    </dgm:pt>
    <dgm:pt modelId="{3BA91085-6E67-4D77-910F-9B746A8A0868}">
      <dgm:prSet phldrT="[Text]" custT="1"/>
      <dgm:spPr/>
      <dgm:t>
        <a:bodyPr/>
        <a:lstStyle/>
        <a:p>
          <a:r>
            <a:rPr lang="en-US" sz="4000" dirty="0" smtClean="0"/>
            <a:t>1962</a:t>
          </a:r>
          <a:endParaRPr lang="en-US" sz="4000" dirty="0"/>
        </a:p>
      </dgm:t>
    </dgm:pt>
    <dgm:pt modelId="{8295C0AA-0DD2-483F-A1E1-76034EC95129}" type="parTrans" cxnId="{BF4A56D2-F3AE-464B-835B-3708F14BF48A}">
      <dgm:prSet/>
      <dgm:spPr/>
      <dgm:t>
        <a:bodyPr/>
        <a:lstStyle/>
        <a:p>
          <a:endParaRPr lang="en-US" sz="1200"/>
        </a:p>
      </dgm:t>
    </dgm:pt>
    <dgm:pt modelId="{7A550FE0-9EAE-4911-AAC4-9300FFEEE4F5}" type="sibTrans" cxnId="{BF4A56D2-F3AE-464B-835B-3708F14BF48A}">
      <dgm:prSet/>
      <dgm:spPr/>
      <dgm:t>
        <a:bodyPr/>
        <a:lstStyle/>
        <a:p>
          <a:endParaRPr lang="en-US" sz="1200"/>
        </a:p>
      </dgm:t>
    </dgm:pt>
    <dgm:pt modelId="{0C750604-2419-494E-BE91-5A7B83C8535E}">
      <dgm:prSet phldrT="[Text]" custT="1"/>
      <dgm:spPr/>
      <dgm:t>
        <a:bodyPr/>
        <a:lstStyle/>
        <a:p>
          <a:r>
            <a:rPr lang="en-US" sz="4000" dirty="0" smtClean="0"/>
            <a:t>1964</a:t>
          </a:r>
          <a:endParaRPr lang="en-US" sz="4000" dirty="0"/>
        </a:p>
      </dgm:t>
    </dgm:pt>
    <dgm:pt modelId="{E6A5ED4E-691F-4FB9-A378-A6CA5E5906CA}" type="parTrans" cxnId="{A34D32F3-2A35-4A0B-B9E5-C3B7179405EE}">
      <dgm:prSet/>
      <dgm:spPr/>
      <dgm:t>
        <a:bodyPr/>
        <a:lstStyle/>
        <a:p>
          <a:endParaRPr lang="en-US" sz="1200"/>
        </a:p>
      </dgm:t>
    </dgm:pt>
    <dgm:pt modelId="{C5991EEE-7ECE-4E9A-AE7F-CE44AD6DF271}" type="sibTrans" cxnId="{A34D32F3-2A35-4A0B-B9E5-C3B7179405EE}">
      <dgm:prSet/>
      <dgm:spPr/>
      <dgm:t>
        <a:bodyPr/>
        <a:lstStyle/>
        <a:p>
          <a:endParaRPr lang="en-US" sz="1200"/>
        </a:p>
      </dgm:t>
    </dgm:pt>
    <dgm:pt modelId="{CA5123C0-C808-4C8B-8400-8968D6456EFA}" type="pres">
      <dgm:prSet presAssocID="{043726FD-8033-4CE0-8337-98DDD3DDC45B}" presName="Name0" presStyleCnt="0">
        <dgm:presLayoutVars>
          <dgm:dir/>
          <dgm:animLvl val="lvl"/>
          <dgm:resizeHandles val="exact"/>
        </dgm:presLayoutVars>
      </dgm:prSet>
      <dgm:spPr/>
    </dgm:pt>
    <dgm:pt modelId="{07B5078F-95D5-443E-B500-67E2BD3DD6ED}" type="pres">
      <dgm:prSet presAssocID="{0A161F0E-23F3-43FD-9604-855DE1CDC17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E5571-B426-4770-ABC8-839281C9D4CB}" type="pres">
      <dgm:prSet presAssocID="{EB2A4742-7126-453A-8305-4DC334EC3CDC}" presName="parTxOnlySpace" presStyleCnt="0"/>
      <dgm:spPr/>
    </dgm:pt>
    <dgm:pt modelId="{C0C74416-C7B8-4FB1-9DD1-E83505D9F5A3}" type="pres">
      <dgm:prSet presAssocID="{3BA91085-6E67-4D77-910F-9B746A8A08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88AA8-9E86-4357-A8AE-A534CA5F6FA0}" type="pres">
      <dgm:prSet presAssocID="{7A550FE0-9EAE-4911-AAC4-9300FFEEE4F5}" presName="parTxOnlySpace" presStyleCnt="0"/>
      <dgm:spPr/>
    </dgm:pt>
    <dgm:pt modelId="{6B5F4D4D-4DC3-4CFB-8DBF-698CFB029778}" type="pres">
      <dgm:prSet presAssocID="{0C750604-2419-494E-BE91-5A7B83C853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B91DE-E691-41DE-B49C-3083917380BD}" type="presOf" srcId="{0C750604-2419-494E-BE91-5A7B83C8535E}" destId="{6B5F4D4D-4DC3-4CFB-8DBF-698CFB029778}" srcOrd="0" destOrd="0" presId="urn:microsoft.com/office/officeart/2005/8/layout/chevron1"/>
    <dgm:cxn modelId="{497117F8-EFC4-4270-8004-9BE755297C9D}" type="presOf" srcId="{043726FD-8033-4CE0-8337-98DDD3DDC45B}" destId="{CA5123C0-C808-4C8B-8400-8968D6456EFA}" srcOrd="0" destOrd="0" presId="urn:microsoft.com/office/officeart/2005/8/layout/chevron1"/>
    <dgm:cxn modelId="{E6EC678E-AD80-4947-BA8E-FAD6BB626D21}" type="presOf" srcId="{0A161F0E-23F3-43FD-9604-855DE1CDC178}" destId="{07B5078F-95D5-443E-B500-67E2BD3DD6ED}" srcOrd="0" destOrd="0" presId="urn:microsoft.com/office/officeart/2005/8/layout/chevron1"/>
    <dgm:cxn modelId="{CA0FA110-268C-4908-B2B7-42FBD80F5F5A}" type="presOf" srcId="{3BA91085-6E67-4D77-910F-9B746A8A0868}" destId="{C0C74416-C7B8-4FB1-9DD1-E83505D9F5A3}" srcOrd="0" destOrd="0" presId="urn:microsoft.com/office/officeart/2005/8/layout/chevron1"/>
    <dgm:cxn modelId="{A34D32F3-2A35-4A0B-B9E5-C3B7179405EE}" srcId="{043726FD-8033-4CE0-8337-98DDD3DDC45B}" destId="{0C750604-2419-494E-BE91-5A7B83C8535E}" srcOrd="2" destOrd="0" parTransId="{E6A5ED4E-691F-4FB9-A378-A6CA5E5906CA}" sibTransId="{C5991EEE-7ECE-4E9A-AE7F-CE44AD6DF271}"/>
    <dgm:cxn modelId="{BF4A56D2-F3AE-464B-835B-3708F14BF48A}" srcId="{043726FD-8033-4CE0-8337-98DDD3DDC45B}" destId="{3BA91085-6E67-4D77-910F-9B746A8A0868}" srcOrd="1" destOrd="0" parTransId="{8295C0AA-0DD2-483F-A1E1-76034EC95129}" sibTransId="{7A550FE0-9EAE-4911-AAC4-9300FFEEE4F5}"/>
    <dgm:cxn modelId="{1BD0A51E-3AFF-4B08-975C-6D321AFCBB31}" srcId="{043726FD-8033-4CE0-8337-98DDD3DDC45B}" destId="{0A161F0E-23F3-43FD-9604-855DE1CDC178}" srcOrd="0" destOrd="0" parTransId="{8867C7D4-AB9B-4F92-846C-04A5B3358FE6}" sibTransId="{EB2A4742-7126-453A-8305-4DC334EC3CDC}"/>
    <dgm:cxn modelId="{94781041-9F7D-488E-A506-BC975E5ACCB6}" type="presParOf" srcId="{CA5123C0-C808-4C8B-8400-8968D6456EFA}" destId="{07B5078F-95D5-443E-B500-67E2BD3DD6ED}" srcOrd="0" destOrd="0" presId="urn:microsoft.com/office/officeart/2005/8/layout/chevron1"/>
    <dgm:cxn modelId="{A4B792BD-E61D-46F0-91C9-953D5EABFC8C}" type="presParOf" srcId="{CA5123C0-C808-4C8B-8400-8968D6456EFA}" destId="{0B2E5571-B426-4770-ABC8-839281C9D4CB}" srcOrd="1" destOrd="0" presId="urn:microsoft.com/office/officeart/2005/8/layout/chevron1"/>
    <dgm:cxn modelId="{161E5BCD-AD30-481C-A274-1AE9FAC05780}" type="presParOf" srcId="{CA5123C0-C808-4C8B-8400-8968D6456EFA}" destId="{C0C74416-C7B8-4FB1-9DD1-E83505D9F5A3}" srcOrd="2" destOrd="0" presId="urn:microsoft.com/office/officeart/2005/8/layout/chevron1"/>
    <dgm:cxn modelId="{38F2433D-C5F8-4A45-A26C-B6DD7C2F9CE8}" type="presParOf" srcId="{CA5123C0-C808-4C8B-8400-8968D6456EFA}" destId="{DC288AA8-9E86-4357-A8AE-A534CA5F6FA0}" srcOrd="3" destOrd="0" presId="urn:microsoft.com/office/officeart/2005/8/layout/chevron1"/>
    <dgm:cxn modelId="{F38C9C6F-86C0-42E0-8A1A-5367626D4C24}" type="presParOf" srcId="{CA5123C0-C808-4C8B-8400-8968D6456EFA}" destId="{6B5F4D4D-4DC3-4CFB-8DBF-698CFB02977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5078F-95D5-443E-B500-67E2BD3DD6ED}">
      <dsp:nvSpPr>
        <dsp:cNvPr id="0" name=""/>
        <dsp:cNvSpPr/>
      </dsp:nvSpPr>
      <dsp:spPr>
        <a:xfrm>
          <a:off x="2165" y="334364"/>
          <a:ext cx="2638238" cy="105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1958</a:t>
          </a:r>
          <a:endParaRPr lang="en-US" sz="4000" kern="1200" dirty="0"/>
        </a:p>
      </dsp:txBody>
      <dsp:txXfrm>
        <a:off x="529813" y="334364"/>
        <a:ext cx="1582943" cy="1055295"/>
      </dsp:txXfrm>
    </dsp:sp>
    <dsp:sp modelId="{C0C74416-C7B8-4FB1-9DD1-E83505D9F5A3}">
      <dsp:nvSpPr>
        <dsp:cNvPr id="0" name=""/>
        <dsp:cNvSpPr/>
      </dsp:nvSpPr>
      <dsp:spPr>
        <a:xfrm>
          <a:off x="2376580" y="334364"/>
          <a:ext cx="2638238" cy="105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1962</a:t>
          </a:r>
          <a:endParaRPr lang="en-US" sz="4000" kern="1200" dirty="0"/>
        </a:p>
      </dsp:txBody>
      <dsp:txXfrm>
        <a:off x="2904228" y="334364"/>
        <a:ext cx="1582943" cy="1055295"/>
      </dsp:txXfrm>
    </dsp:sp>
    <dsp:sp modelId="{6B5F4D4D-4DC3-4CFB-8DBF-698CFB029778}">
      <dsp:nvSpPr>
        <dsp:cNvPr id="0" name=""/>
        <dsp:cNvSpPr/>
      </dsp:nvSpPr>
      <dsp:spPr>
        <a:xfrm>
          <a:off x="4750994" y="334364"/>
          <a:ext cx="2638238" cy="105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1964</a:t>
          </a:r>
          <a:endParaRPr lang="en-US" sz="4000" kern="1200" dirty="0"/>
        </a:p>
      </dsp:txBody>
      <dsp:txXfrm>
        <a:off x="5278642" y="334364"/>
        <a:ext cx="1582943" cy="1055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8259-708B-49A1-A17E-84CC555D09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7810A-06BE-4DAA-8FB5-AA6F26CE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67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FE19AA-81CE-4B86-9679-1CD475E8612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01FE80-347E-4F40-AEA2-692611FB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9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3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EIA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4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3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36" indent="-173436">
              <a:buFont typeface="Arial" panose="020B0604020202020204" pitchFamily="34" charset="0"/>
              <a:buChar char="•"/>
            </a:pPr>
            <a:r>
              <a:rPr lang="en-US" dirty="0" smtClean="0"/>
              <a:t>Porter</a:t>
            </a:r>
            <a:r>
              <a:rPr lang="en-US" baseline="0" dirty="0" smtClean="0"/>
              <a:t> Ranch Community in Los Angeles, population of 30,000</a:t>
            </a:r>
          </a:p>
          <a:p>
            <a:pPr marL="173436" indent="-173436">
              <a:buFont typeface="Arial" panose="020B0604020202020204" pitchFamily="34" charset="0"/>
              <a:buChar char="•"/>
            </a:pPr>
            <a:r>
              <a:rPr lang="en-US" dirty="0" err="1" smtClean="0"/>
              <a:t>Aliso</a:t>
            </a:r>
            <a:r>
              <a:rPr lang="en-US" dirty="0" smtClean="0"/>
              <a:t> Canyon Well SS25 failed on 10/23/2015; SoCal</a:t>
            </a:r>
            <a:r>
              <a:rPr lang="en-US" baseline="0" dirty="0" smtClean="0"/>
              <a:t> reported after three days; failure expected to be ~1,000 feet deep</a:t>
            </a:r>
            <a:endParaRPr lang="en-US" dirty="0" smtClean="0"/>
          </a:p>
          <a:p>
            <a:pPr marL="173436" indent="-173436">
              <a:buFont typeface="Arial" panose="020B0604020202020204" pitchFamily="34" charset="0"/>
              <a:buChar char="•"/>
            </a:pPr>
            <a:r>
              <a:rPr lang="en-US" dirty="0" smtClean="0"/>
              <a:t>Lost an estimated 30,000 </a:t>
            </a:r>
            <a:r>
              <a:rPr lang="en-US" dirty="0" err="1" smtClean="0"/>
              <a:t>Dth</a:t>
            </a:r>
            <a:r>
              <a:rPr lang="en-US" dirty="0" smtClean="0"/>
              <a:t>/day</a:t>
            </a:r>
          </a:p>
          <a:p>
            <a:pPr marL="346871" lvl="1" indent="-173436">
              <a:buFont typeface="Arial" panose="020B0604020202020204" pitchFamily="34" charset="0"/>
              <a:buChar char="•"/>
            </a:pPr>
            <a:r>
              <a:rPr lang="en-US" dirty="0" smtClean="0"/>
              <a:t>Sumas Generating Station daily consumption</a:t>
            </a:r>
          </a:p>
          <a:p>
            <a:pPr marL="346871" lvl="1" indent="-173436">
              <a:buFont typeface="Arial" panose="020B0604020202020204" pitchFamily="34" charset="0"/>
              <a:buChar char="•"/>
            </a:pPr>
            <a:r>
              <a:rPr lang="en-US" dirty="0" smtClean="0"/>
              <a:t>Gas did not ignite; odorized, raw gas</a:t>
            </a:r>
          </a:p>
          <a:p>
            <a:pPr marL="346871" lvl="1" indent="-173436">
              <a:buFont typeface="Arial" panose="020B0604020202020204" pitchFamily="34" charset="0"/>
              <a:buChar char="•"/>
            </a:pPr>
            <a:r>
              <a:rPr lang="en-US" dirty="0" smtClean="0"/>
              <a:t>Value of lost gas totaled $10.8 million</a:t>
            </a:r>
          </a:p>
          <a:p>
            <a:pPr indent="-284817" defTabSz="916503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Has released more than 80,000 tons of methane into the atmosphere (daily emissions equivalent to 4 MM cars)</a:t>
            </a:r>
          </a:p>
          <a:p>
            <a:pPr indent="-284817" defTabSz="916503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Timeline:</a:t>
            </a:r>
          </a:p>
          <a:p>
            <a:pPr marL="458252" lvl="1" indent="-284817" defTabSz="916503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Well SS25 failed on 10/23/2015</a:t>
            </a:r>
          </a:p>
          <a:p>
            <a:pPr marL="458252" lvl="1" indent="-284817" defTabSz="916503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Relief</a:t>
            </a:r>
            <a:r>
              <a:rPr lang="en-US" baseline="0" dirty="0" smtClean="0"/>
              <a:t> well drilling began 12/4/2015</a:t>
            </a:r>
          </a:p>
          <a:p>
            <a:pPr marL="458252" lvl="1" indent="-284817" defTabSz="916503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LA sued SoCal on 12/7/2015</a:t>
            </a:r>
          </a:p>
          <a:p>
            <a:pPr marL="916503" lvl="2" indent="-284817" defTabSz="916503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11 lawsuits or investigations by government entities currently in process; LA County filed criminal charges 2/2/2016 for not reporting the failure for 3 days – could be fined $25k/day</a:t>
            </a:r>
          </a:p>
          <a:p>
            <a:pPr indent="-284817" defTabSz="916503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Environmentalists, notably Erin </a:t>
            </a:r>
            <a:r>
              <a:rPr lang="en-US" dirty="0" err="1" smtClean="0"/>
              <a:t>Brockovich</a:t>
            </a:r>
            <a:r>
              <a:rPr lang="en-US" dirty="0" smtClean="0"/>
              <a:t>, has called the leak the “BP oil spill on land”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99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871" lvl="1" indent="-173436" defTabSz="916503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Porter</a:t>
            </a:r>
            <a:r>
              <a:rPr lang="en-US" baseline="0" dirty="0" smtClean="0"/>
              <a:t> Ranch Community in Los Angeles, population of 30,000 – more than 4,400 households relocated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53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4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JP is in full compliance with all applicable federal and state rules, laws and 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1.3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therms</a:t>
            </a:r>
            <a:r>
              <a:rPr lang="en-US" baseline="0" dirty="0" smtClean="0"/>
              <a:t>/year, 130 T </a:t>
            </a:r>
            <a:r>
              <a:rPr lang="en-US" baseline="0" dirty="0" err="1" smtClean="0"/>
              <a:t>btus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2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Inject</a:t>
            </a:r>
            <a:r>
              <a:rPr lang="en-US" baseline="0" dirty="0" smtClean="0"/>
              <a:t> during times of price stability, withdraw in times of volatility.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0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200000"/>
              <a:buBlip>
                <a:blip r:embed="rId3"/>
              </a:buBlip>
            </a:pPr>
            <a:r>
              <a:rPr lang="en-US" dirty="0"/>
              <a:t>The first exploration well was drilled in 1958, to a depth of 8015 </a:t>
            </a:r>
            <a:r>
              <a:rPr lang="en-US" dirty="0" err="1"/>
              <a:t>ft</a:t>
            </a:r>
            <a:r>
              <a:rPr lang="en-US" dirty="0"/>
              <a:t>, by Continental Oil Company, looking for Natural Gas (dry hole)</a:t>
            </a:r>
          </a:p>
          <a:p>
            <a:pPr eaLnBrk="1" hangingPunct="1">
              <a:buSzPct val="200000"/>
              <a:buBlip>
                <a:blip r:embed="rId3"/>
              </a:buBlip>
            </a:pPr>
            <a:r>
              <a:rPr lang="en-US" dirty="0"/>
              <a:t>1962 a partnership was formed by the predecessors of Puget Sound Energy, </a:t>
            </a:r>
            <a:r>
              <a:rPr lang="en-US" dirty="0" err="1"/>
              <a:t>Avista</a:t>
            </a:r>
            <a:r>
              <a:rPr lang="en-US" dirty="0"/>
              <a:t> Corp, and Williams Gas Pipelines to explore storage possibilities</a:t>
            </a:r>
          </a:p>
          <a:p>
            <a:pPr eaLnBrk="1" hangingPunct="1">
              <a:buSzPct val="200000"/>
              <a:buBlip>
                <a:blip r:embed="rId3"/>
              </a:buBlip>
            </a:pPr>
            <a:r>
              <a:rPr lang="en-US" dirty="0"/>
              <a:t>Gas was first injected in January of 1964</a:t>
            </a:r>
          </a:p>
          <a:p>
            <a:pPr eaLnBrk="1" hangingPunct="1">
              <a:buSzPct val="200000"/>
              <a:buBlip>
                <a:blip r:embed="rId3"/>
              </a:buBlip>
            </a:pPr>
            <a:r>
              <a:rPr lang="en-US" dirty="0"/>
              <a:t>The Jackson Prairie Storage Project remains a partnership of the three companies and is operated by PSE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FE80-347E-4F40-AEA2-692611FB4E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3557791"/>
            <a:ext cx="8420469" cy="1470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5027816"/>
            <a:ext cx="8420470" cy="861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358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73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15807"/>
            <a:ext cx="8229600" cy="53261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5741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7BE"/>
          </a:solidFill>
          <a:latin typeface="Arial Bold"/>
          <a:ea typeface="ＭＳ Ｐゴシック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3557791"/>
            <a:ext cx="4101353" cy="1470025"/>
          </a:xfrm>
        </p:spPr>
        <p:txBody>
          <a:bodyPr/>
          <a:lstStyle/>
          <a:p>
            <a:r>
              <a:rPr lang="en-US" dirty="0" smtClean="0"/>
              <a:t>Underground Natural Gas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5221924"/>
            <a:ext cx="4101353" cy="762000"/>
          </a:xfrm>
        </p:spPr>
        <p:txBody>
          <a:bodyPr>
            <a:normAutofit fontScale="55000" lnSpcReduction="20000"/>
          </a:bodyPr>
          <a:lstStyle/>
          <a:p>
            <a:r>
              <a:rPr lang="en-US" sz="2200" dirty="0" smtClean="0"/>
              <a:t>Presented to: The Joint States Meeting, September 2016</a:t>
            </a:r>
          </a:p>
          <a:p>
            <a:endParaRPr lang="en-US" dirty="0" smtClean="0"/>
          </a:p>
          <a:p>
            <a:r>
              <a:rPr lang="en-US" dirty="0" smtClean="0"/>
              <a:t>Presented by: J. Morehouse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59153"/>
            <a:ext cx="4648200" cy="3109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History of Jackson Prairie</a:t>
            </a:r>
            <a:endParaRPr lang="en-US" sz="28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F5BD02-2F0C-4692-8C7E-81F4E0856AD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Jackson Prairie, circa 1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48" y="1085850"/>
            <a:ext cx="885530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762000" y="3352799"/>
          <a:ext cx="7391399" cy="172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4923472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exploration well was drilled, to a depth of 8,015 </a:t>
            </a:r>
            <a:r>
              <a:rPr lang="en-US" dirty="0" err="1" smtClean="0"/>
              <a:t>ft</a:t>
            </a:r>
            <a:r>
              <a:rPr lang="en-US" dirty="0" smtClean="0"/>
              <a:t>, by Continental Oil Company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00400" y="4876800"/>
            <a:ext cx="0" cy="1819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4886325"/>
            <a:ext cx="0" cy="1819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2799" y="4951274"/>
            <a:ext cx="2209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Partnership formed by predecessors of Puget Sound Energy, </a:t>
            </a:r>
            <a:r>
              <a:rPr lang="en-US" dirty="0" err="1" smtClean="0"/>
              <a:t>Avista</a:t>
            </a:r>
            <a:r>
              <a:rPr lang="en-US" dirty="0" smtClean="0"/>
              <a:t> Corp, and Williams Gas Pipelines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92347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injection of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" y="960544"/>
            <a:ext cx="9135611" cy="5679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U.S. Storage Fields</a:t>
            </a:r>
            <a:endParaRPr lang="en-US" sz="28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F5BD02-2F0C-4692-8C7E-81F4E0856AD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381750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</a:t>
            </a:r>
            <a:r>
              <a:rPr lang="en-US" sz="1000" dirty="0" smtClean="0"/>
              <a:t>: U.S. Energy Information Administration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45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0.vox-cdn.com/thumbor/UbSebSHqMul0xcIdnzqIj-p9zHg=/0x72:1800x1085/1600x900/cdn0.vox-cdn.com/uploads/chorus_image/image/49199973/eatersea0316_safeco_field_official.0.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  <a14:imgEffect>
                      <a14:brightnessContrast bright="57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823"/>
            <a:ext cx="9144000" cy="51435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534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Jackson Prairie </a:t>
            </a:r>
            <a:r>
              <a:rPr lang="en-US" sz="2800" dirty="0" smtClean="0"/>
              <a:t>Energy and Volume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u="sng" dirty="0" smtClean="0">
                <a:solidFill>
                  <a:srgbClr val="FF0000"/>
                </a:solidFill>
              </a:rPr>
              <a:t>Daily Energy:  1.2 Bcf/d = 1.2 </a:t>
            </a:r>
            <a:r>
              <a:rPr lang="en-US" sz="2000" u="sng" dirty="0" smtClean="0">
                <a:solidFill>
                  <a:srgbClr val="FF0000"/>
                </a:solidFill>
              </a:rPr>
              <a:t>trillion BTUs</a:t>
            </a:r>
            <a:endParaRPr lang="en-US" sz="2000" u="sng" dirty="0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1823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10 coal trains with 100 - 50 ton cars each</a:t>
            </a:r>
          </a:p>
          <a:p>
            <a:pPr eaLnBrk="1" hangingPunct="1"/>
            <a:r>
              <a:rPr lang="en-US" sz="2400" b="1" dirty="0" smtClean="0"/>
              <a:t>29 - 500 MW gas fired electrical generation plants</a:t>
            </a:r>
          </a:p>
          <a:p>
            <a:pPr eaLnBrk="1" hangingPunct="1"/>
            <a:r>
              <a:rPr lang="en-US" sz="2400" b="1" dirty="0" smtClean="0"/>
              <a:t>15 large nuclear power plants</a:t>
            </a:r>
          </a:p>
          <a:p>
            <a:pPr eaLnBrk="1" hangingPunct="1"/>
            <a:r>
              <a:rPr lang="en-US" sz="2400" b="1" dirty="0" smtClean="0"/>
              <a:t>14 dams the size of Bonneville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Storage Volume:  45 </a:t>
            </a:r>
            <a:r>
              <a:rPr lang="en-US" sz="2000" b="1" u="sng" dirty="0" smtClean="0">
                <a:solidFill>
                  <a:srgbClr val="FF0000"/>
                </a:solidFill>
              </a:rPr>
              <a:t>billion </a:t>
            </a:r>
            <a:r>
              <a:rPr lang="en-US" sz="2000" b="1" u="sng" dirty="0" smtClean="0">
                <a:solidFill>
                  <a:srgbClr val="FF0000"/>
                </a:solidFill>
              </a:rPr>
              <a:t>cubic feet</a:t>
            </a:r>
          </a:p>
          <a:p>
            <a:pPr eaLnBrk="1" hangingPunct="1"/>
            <a:r>
              <a:rPr lang="en-US" sz="2400" b="1" dirty="0" smtClean="0"/>
              <a:t>12” pipeline 11,000,000 miles long   </a:t>
            </a:r>
            <a:r>
              <a:rPr lang="en-US" sz="1600" dirty="0" smtClean="0"/>
              <a:t>(226,000 miles to the moon)</a:t>
            </a:r>
          </a:p>
          <a:p>
            <a:pPr eaLnBrk="1" hangingPunct="1"/>
            <a:r>
              <a:rPr lang="en-US" sz="2400" b="1" dirty="0" smtClean="0"/>
              <a:t>1,400 Safeco Stadiums</a:t>
            </a:r>
          </a:p>
          <a:p>
            <a:pPr eaLnBrk="1" hangingPunct="1"/>
            <a:r>
              <a:rPr lang="en-US" sz="2400" b="1" dirty="0" smtClean="0"/>
              <a:t>Average flow of the Columbia River for 2 days</a:t>
            </a:r>
          </a:p>
        </p:txBody>
      </p:sp>
    </p:spTree>
    <p:extLst>
      <p:ext uri="{BB962C8B-B14F-4D97-AF65-F5344CB8AC3E}">
        <p14:creationId xmlns:p14="http://schemas.microsoft.com/office/powerpoint/2010/main" val="39367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Jackson Prairie - Benefits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only storage facility in Washington State and one of two in the Pacific Northwest 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JP prevents overbuilding of the pipeline system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JP is essential to the operation of the Williams Northwest Pipeline system by load balancing their pipeline and providing peaking services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Stores gas for more than a dozen different customers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JP is capable of supplying the needs of 2,000,000 homes on a cold winter day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JP </a:t>
            </a:r>
            <a:r>
              <a:rPr lang="en-US" sz="2000" dirty="0" smtClean="0"/>
              <a:t>supply: </a:t>
            </a:r>
            <a:r>
              <a:rPr lang="en-US" sz="2000" dirty="0" smtClean="0"/>
              <a:t> </a:t>
            </a:r>
            <a:r>
              <a:rPr lang="en-US" sz="2000" dirty="0" smtClean="0"/>
              <a:t>~ </a:t>
            </a:r>
            <a:r>
              <a:rPr lang="en-US" sz="2000" dirty="0" smtClean="0"/>
              <a:t>25% </a:t>
            </a:r>
            <a:r>
              <a:rPr lang="en-US" sz="2000" dirty="0" smtClean="0"/>
              <a:t>of the region's gas </a:t>
            </a:r>
            <a:r>
              <a:rPr lang="en-US" sz="2000" dirty="0" smtClean="0"/>
              <a:t>supply, 100% of Avista’s supply on a peak day, </a:t>
            </a:r>
            <a:r>
              <a:rPr lang="en-US" sz="2000" dirty="0" smtClean="0"/>
              <a:t>and 45% of PSE’s supply on a peak day 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5588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err="1" smtClean="0"/>
              <a:t>Aliso</a:t>
            </a:r>
            <a:r>
              <a:rPr lang="en-US" sz="2800" dirty="0" smtClean="0"/>
              <a:t> Canyon Storage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19600" cy="4141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Quick Facts</a:t>
            </a:r>
          </a:p>
          <a:p>
            <a:r>
              <a:rPr lang="en-US" sz="1800" dirty="0" smtClean="0"/>
              <a:t>Owned by SoCal Gas</a:t>
            </a:r>
          </a:p>
          <a:p>
            <a:r>
              <a:rPr lang="en-US" sz="1800" dirty="0" smtClean="0"/>
              <a:t>Adjacent to Porter Ranch community in Los Angeles</a:t>
            </a:r>
          </a:p>
          <a:p>
            <a:r>
              <a:rPr lang="en-US" sz="1800" dirty="0" smtClean="0"/>
              <a:t>Well SS25 failed on 10/23/2015</a:t>
            </a:r>
          </a:p>
          <a:p>
            <a:r>
              <a:rPr lang="en-US" sz="1800" dirty="0" smtClean="0"/>
              <a:t>Permanently sealed 2/17/2016</a:t>
            </a:r>
          </a:p>
          <a:p>
            <a:r>
              <a:rPr lang="en-US" sz="1800" dirty="0" smtClean="0"/>
              <a:t>Value of lost gas approximately $10.8MM (30,000 </a:t>
            </a:r>
            <a:r>
              <a:rPr lang="en-US" sz="1800" dirty="0" err="1" smtClean="0"/>
              <a:t>Dth</a:t>
            </a:r>
            <a:r>
              <a:rPr lang="en-US" sz="1800" dirty="0" smtClean="0"/>
              <a:t>/day lost)</a:t>
            </a:r>
          </a:p>
          <a:p>
            <a:r>
              <a:rPr lang="en-US" sz="1800" dirty="0" smtClean="0"/>
              <a:t>80,000 tons of methane released</a:t>
            </a:r>
          </a:p>
          <a:p>
            <a:r>
              <a:rPr lang="en-US" sz="1800" dirty="0" smtClean="0"/>
              <a:t>4,400 households relocated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F5BD02-2F0C-4692-8C7E-81F4E0856AD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86162" y="804316"/>
            <a:ext cx="3853038" cy="29629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54706" y="5352871"/>
            <a:ext cx="7924800" cy="354012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7106" y="535287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1106" y="53375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NOV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3706" y="53375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0106" y="53375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JAN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6506" y="533755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FEB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Flowchart: Merge 21"/>
          <p:cNvSpPr/>
          <p:nvPr/>
        </p:nvSpPr>
        <p:spPr>
          <a:xfrm>
            <a:off x="950901" y="5075059"/>
            <a:ext cx="304800" cy="2778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6156" y="4781389"/>
            <a:ext cx="1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Well SS25 failed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4" name="Flowchart: Merge 23"/>
          <p:cNvSpPr/>
          <p:nvPr/>
        </p:nvSpPr>
        <p:spPr>
          <a:xfrm rot="10800000">
            <a:off x="3548240" y="5702513"/>
            <a:ext cx="304800" cy="2778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74106" y="594187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Relief well drilling began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6" name="Flowchart: Merge 25"/>
          <p:cNvSpPr/>
          <p:nvPr/>
        </p:nvSpPr>
        <p:spPr>
          <a:xfrm>
            <a:off x="3846501" y="5080582"/>
            <a:ext cx="304800" cy="2778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02706" y="480780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LA sued SoCal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8" name="Flowchart: Merge 27"/>
          <p:cNvSpPr/>
          <p:nvPr/>
        </p:nvSpPr>
        <p:spPr>
          <a:xfrm rot="10800000">
            <a:off x="5292373" y="5692776"/>
            <a:ext cx="304800" cy="2778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98415" y="6032415"/>
            <a:ext cx="125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Well controlled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0" name="Flowchart: Merge 29"/>
          <p:cNvSpPr/>
          <p:nvPr/>
        </p:nvSpPr>
        <p:spPr>
          <a:xfrm>
            <a:off x="7434550" y="5092718"/>
            <a:ext cx="304800" cy="2778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86411" y="4349435"/>
            <a:ext cx="1319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Well permanently plugged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60006" y="5950803"/>
            <a:ext cx="171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State of Emergency declared by Gov. Brown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3" name="Flowchart: Merge 32"/>
          <p:cNvSpPr/>
          <p:nvPr/>
        </p:nvSpPr>
        <p:spPr>
          <a:xfrm rot="10800000">
            <a:off x="6925901" y="5712260"/>
            <a:ext cx="304800" cy="2778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Merge 33"/>
          <p:cNvSpPr/>
          <p:nvPr/>
        </p:nvSpPr>
        <p:spPr>
          <a:xfrm>
            <a:off x="5808244" y="5093765"/>
            <a:ext cx="304800" cy="2778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902906" y="4057912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CPUC ordered withdrawals to cease; California State Senate passed moratorium on injections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4907" y="76200"/>
            <a:ext cx="251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“The BP oil spill on land.”</a:t>
            </a:r>
          </a:p>
          <a:p>
            <a:pPr algn="r"/>
            <a:r>
              <a:rPr lang="en-US" dirty="0" smtClean="0"/>
              <a:t> </a:t>
            </a:r>
            <a:r>
              <a:rPr lang="en-US" i="1" dirty="0" smtClean="0"/>
              <a:t>-Erin </a:t>
            </a:r>
            <a:r>
              <a:rPr lang="en-US" i="1" dirty="0" err="1" smtClean="0"/>
              <a:t>Brockovich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877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Porter Ranch Location</a:t>
            </a:r>
            <a:endParaRPr lang="en-US" sz="28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F5BD02-2F0C-4692-8C7E-81F4E0856AD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914400"/>
            <a:ext cx="7543800" cy="5562600"/>
            <a:chOff x="838200" y="838200"/>
            <a:chExt cx="7543800" cy="556260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838200" y="838200"/>
            <a:ext cx="7543800" cy="556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Acrobat Document" r:id="rId4" imgW="7543607" imgH="5829107" progId="AcroExch.Document.11">
                    <p:embed/>
                  </p:oleObj>
                </mc:Choice>
                <mc:Fallback>
                  <p:oleObj name="Acrobat Document" r:id="rId4" imgW="7543607" imgH="5829107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8200" y="838200"/>
                          <a:ext cx="7543800" cy="556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>
              <a:off x="2479328" y="1430154"/>
              <a:ext cx="644872" cy="15416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2315053" y="2438400"/>
              <a:ext cx="702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 dirty="0" smtClean="0"/>
                <a:t>4.5</a:t>
              </a:r>
              <a:endParaRPr lang="en-US" altLang="en-US" sz="1400" b="1" dirty="0"/>
            </a:p>
            <a:p>
              <a:pPr algn="ctr" eaLnBrk="1" hangingPunct="1"/>
              <a:r>
                <a:rPr lang="en-US" altLang="en-US" sz="1400" b="1" dirty="0" smtClean="0"/>
                <a:t>Miles*</a:t>
              </a:r>
              <a:endParaRPr lang="en-US" altLang="en-US" sz="1400" b="1" dirty="0"/>
            </a:p>
          </p:txBody>
        </p:sp>
      </p:grp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838200" y="645795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 dirty="0"/>
              <a:t>* Distance from storage field to Cal State Northridge; less than a mile from Porter Ranch community (population 30,000</a:t>
            </a:r>
            <a:r>
              <a:rPr lang="en-US" altLang="en-US" sz="1000" b="1" dirty="0" smtClean="0"/>
              <a:t>)</a:t>
            </a:r>
            <a:endParaRPr lang="en-US" altLang="en-US" sz="1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2" y="914400"/>
            <a:ext cx="447039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Aerial View of </a:t>
            </a:r>
            <a:r>
              <a:rPr lang="en-US" sz="2800" dirty="0" err="1" smtClean="0"/>
              <a:t>Aliso</a:t>
            </a:r>
            <a:r>
              <a:rPr lang="en-US" sz="2800" dirty="0" smtClean="0"/>
              <a:t> Canyon Well Failure</a:t>
            </a:r>
            <a:endParaRPr lang="en-US" sz="28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F5BD02-2F0C-4692-8C7E-81F4E0856AD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91440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4" imgW="7543607" imgH="5829107" progId="AcroExch.Document.7">
                  <p:embed/>
                </p:oleObj>
              </mc:Choice>
              <mc:Fallback>
                <p:oleObj name="Acrobat Document" r:id="rId4" imgW="7543607" imgH="582910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91440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 bwMode="auto">
          <a:xfrm>
            <a:off x="5577888" y="2133600"/>
            <a:ext cx="365712" cy="762000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vert="eaVert" wrap="square" lIns="18288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2501" y="1795790"/>
            <a:ext cx="224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Hole created by escaping gas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err="1" smtClean="0"/>
              <a:t>Aliso</a:t>
            </a:r>
            <a:r>
              <a:rPr lang="en-US" sz="2800" dirty="0" smtClean="0"/>
              <a:t> Canyon – Jackson Prairie Comparison</a:t>
            </a:r>
            <a:endParaRPr lang="en-US" sz="28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F5BD02-2F0C-4692-8C7E-81F4E0856AD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38538"/>
              </p:ext>
            </p:extLst>
          </p:nvPr>
        </p:nvGraphicFramePr>
        <p:xfrm>
          <a:off x="457200" y="1371600"/>
          <a:ext cx="7696200" cy="4571999"/>
        </p:xfrm>
        <a:graphic>
          <a:graphicData uri="http://schemas.openxmlformats.org/drawingml/2006/table">
            <a:tbl>
              <a:tblPr/>
              <a:tblGrid>
                <a:gridCol w="2375370"/>
                <a:gridCol w="2660415"/>
                <a:gridCol w="2660415"/>
              </a:tblGrid>
              <a:tr h="338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Comparison Criteria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Aliso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Well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Jackson Prairie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 Reservoir 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depleted oil 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 water aquifer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 Area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Well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of 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Leaking well installed in 1953.  48 others installed prior to 1953.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oldest installed in 1964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Reservoir Depth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8,500'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1,100' to 2,800'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 Volume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Bcf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Flowrate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MMcf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MMcf/d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to 60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MMcf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Reservoir Pressure (psig)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 psig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to 1,300 psig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Odor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mercaptans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odorized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Sub-surface Safety Valves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failed &amp; removed in 1979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Casing (inches)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7" to 9.625"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Cathodically Protected Casings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 but uncommon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Leak Detection History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and Pressure Surveys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and Pressure Surveys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0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Underground Gas Storage Regulations</a:t>
            </a:r>
            <a:endParaRPr lang="en-US" sz="28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F5BD02-2F0C-4692-8C7E-81F4E0856AD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456" y="888623"/>
            <a:ext cx="4275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l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/>
              <a:t>JP is permitted and regulated by the Federal Energy Regulatory Commission (FERC</a:t>
            </a:r>
            <a:r>
              <a:rPr lang="en-US" sz="1600" dirty="0" smtClean="0"/>
              <a:t>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1600" dirty="0" smtClean="0"/>
              <a:t>Washington Department of Natural Resources (DNR) </a:t>
            </a:r>
            <a:r>
              <a:rPr lang="en-US" sz="1600" dirty="0"/>
              <a:t>permits and regulates the natural gas wells </a:t>
            </a:r>
            <a:r>
              <a:rPr lang="en-US" sz="1600" dirty="0" smtClean="0"/>
              <a:t>at JP</a:t>
            </a:r>
            <a:endParaRPr lang="en-US" sz="1600" dirty="0"/>
          </a:p>
          <a:p>
            <a:pPr marL="173038" lvl="1" indent="-173038" algn="l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1600" dirty="0" smtClean="0"/>
              <a:t>JP’s pipelines and processing facilities are regulated by the Pipeline and Hazardous Materials Safety Administration (PHMSA) through Title 49 CFR Part </a:t>
            </a:r>
            <a:r>
              <a:rPr lang="en-US" sz="1600" dirty="0" smtClean="0"/>
              <a:t>192</a:t>
            </a:r>
          </a:p>
          <a:p>
            <a:pPr algn="l"/>
            <a:endParaRPr lang="en-US" sz="1600" dirty="0" smtClean="0"/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600" dirty="0"/>
              <a:t>JP is closely following proposed regulatory changes, and discussing lessons learned at </a:t>
            </a:r>
            <a:r>
              <a:rPr lang="en-US" sz="1600" dirty="0" err="1"/>
              <a:t>Aliso</a:t>
            </a:r>
            <a:r>
              <a:rPr lang="en-US" sz="1600" dirty="0"/>
              <a:t> Canyon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 algn="l"/>
            <a:endParaRPr lang="en-US" sz="16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44518" y="872490"/>
            <a:ext cx="437088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1600" dirty="0" smtClean="0"/>
              <a:t>State of California has introduced bills to: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Protect consumers from cost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Require all wells be inspected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Require shut-off </a:t>
            </a:r>
            <a:r>
              <a:rPr lang="en-US" sz="1600" dirty="0" smtClean="0"/>
              <a:t>valves on wells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5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1600" dirty="0" smtClean="0"/>
              <a:t>On February 5, 2016, PHMSA issued an advisory bulletin to voluntarily implement the American Petroleum Institute’s (API) Recommended Practices for Underground Storage (API RP-1171)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Sub-surface </a:t>
            </a:r>
            <a:r>
              <a:rPr lang="en-US" sz="1600" dirty="0"/>
              <a:t>safety valves? (estimated $2B - $4B for 14,000 gas wells; $2B - $10B for new wells to replace lost deliverability) 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7630" y="4946600"/>
            <a:ext cx="815917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</a:rPr>
              <a:t>Aliso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 Canyon is currently 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shut-in and working with regulatory officials to reopen.  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Company 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personnel 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are working 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with regulators to mitigate 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concerns of power and energy reliability should the project remain 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closed.</a:t>
            </a:r>
            <a:endParaRPr lang="en-US" sz="1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Major Pipelines</a:t>
            </a:r>
            <a:endParaRPr lang="en-US" dirty="0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5BD02-2F0C-4692-8C7E-81F4E0856AD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01000" cy="532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248400" y="2707513"/>
            <a:ext cx="2514600" cy="2603078"/>
          </a:xfrm>
          <a:prstGeom prst="roundRect">
            <a:avLst/>
          </a:prstGeom>
          <a:solidFill>
            <a:schemeClr val="tx2">
              <a:alpha val="78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0054" y="2771434"/>
            <a:ext cx="2362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 Territory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Covers 30,000 square miles, population of 1.6 million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Customers*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375,000 electric</a:t>
            </a:r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334,000 natural gas 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2016 </a:t>
            </a:r>
            <a:r>
              <a:rPr lang="en-US" dirty="0" smtClean="0"/>
              <a:t>Quick Facts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4" y="3833388"/>
            <a:ext cx="6276975" cy="288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5BD02-2F0C-4692-8C7E-81F4E0856AD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798203"/>
            <a:ext cx="4212495" cy="2706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95" y="823911"/>
            <a:ext cx="4378727" cy="2452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695" y="3276600"/>
            <a:ext cx="4245705" cy="8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200400"/>
            <a:ext cx="4953000" cy="533400"/>
          </a:xfrm>
          <a:prstGeom prst="round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lumMod val="10000"/>
                <a:lumOff val="90000"/>
                <a:alpha val="1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Gas Supply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575048" cy="4876800"/>
          </a:xfrm>
        </p:spPr>
        <p:txBody>
          <a:bodyPr/>
          <a:lstStyle/>
          <a:p>
            <a:r>
              <a:rPr lang="en-US" sz="2400" dirty="0" smtClean="0"/>
              <a:t>Buy </a:t>
            </a:r>
            <a:r>
              <a:rPr lang="en-US" sz="2400" u="sng" dirty="0" smtClean="0"/>
              <a:t>and</a:t>
            </a:r>
            <a:r>
              <a:rPr lang="en-US" sz="2400" dirty="0" smtClean="0"/>
              <a:t> sell Gas</a:t>
            </a:r>
          </a:p>
          <a:p>
            <a:pPr lvl="1"/>
            <a:r>
              <a:rPr lang="en-US" sz="2000" dirty="0" smtClean="0"/>
              <a:t>Weather forecast, load forecast</a:t>
            </a:r>
          </a:p>
          <a:p>
            <a:pPr lvl="1"/>
            <a:r>
              <a:rPr lang="en-US" sz="2000" dirty="0" smtClean="0"/>
              <a:t>Gas commodity market </a:t>
            </a:r>
          </a:p>
          <a:p>
            <a:r>
              <a:rPr lang="en-US" sz="2400" dirty="0" smtClean="0"/>
              <a:t>Schedule delivery through pipelines</a:t>
            </a:r>
          </a:p>
          <a:p>
            <a:r>
              <a:rPr lang="en-US" sz="2400" dirty="0" smtClean="0"/>
              <a:t>Manage underground gas storage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Procurement plan with Public Utility Commissions</a:t>
            </a:r>
          </a:p>
          <a:p>
            <a:r>
              <a:rPr lang="en-US" sz="2400" dirty="0" smtClean="0"/>
              <a:t>Supply and asset planning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fld id="{F9A976FD-8824-495B-BF0C-F56A314363C7}" type="slidenum">
              <a:rPr lang="en-US" sz="1600" smtClean="0"/>
              <a:t>4</a:t>
            </a:fld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95400"/>
            <a:ext cx="3753042" cy="4038600"/>
          </a:xfrm>
          <a:prstGeom prst="rect">
            <a:avLst/>
          </a:prstGeom>
          <a:effectLst>
            <a:outerShdw blurRad="114300" dist="139700" dir="36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1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smtClean="0"/>
              <a:t>Gas Daily Spot Prices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109538" y="6486525"/>
            <a:ext cx="576262" cy="219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54822-CBA3-4BDF-80A9-3FE33B17E59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57" y="1143000"/>
            <a:ext cx="8403571" cy="50292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5" idx="2"/>
          </p:cNvCxnSpPr>
          <p:nvPr/>
        </p:nvCxnSpPr>
        <p:spPr>
          <a:xfrm>
            <a:off x="2133600" y="3097887"/>
            <a:ext cx="304800" cy="3311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26670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Western Energy Crisis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2667000"/>
            <a:ext cx="1219200" cy="4308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71800" y="28194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Winter Weather Event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2819400"/>
            <a:ext cx="1219200" cy="4308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52800" y="3250287"/>
            <a:ext cx="0" cy="2549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62400" y="207055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Hurricanes Rita and Katrina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391400" y="1828799"/>
            <a:ext cx="228600" cy="7620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62400" y="2083713"/>
            <a:ext cx="1219200" cy="4308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20971" y="139791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Winter Weather Event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1397913"/>
            <a:ext cx="1219200" cy="4308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495800" y="2483966"/>
            <a:ext cx="0" cy="2549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6" idx="2"/>
          </p:cNvCxnSpPr>
          <p:nvPr/>
        </p:nvCxnSpPr>
        <p:spPr>
          <a:xfrm>
            <a:off x="5562600" y="2895600"/>
            <a:ext cx="1" cy="22860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181600" y="2540914"/>
            <a:ext cx="761999" cy="3546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24898" y="2527757"/>
            <a:ext cx="894177" cy="44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Crisis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486525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Priced at AECO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66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U.S. Storage Data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09538" y="6486525"/>
            <a:ext cx="576262" cy="219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54822-CBA3-4BDF-80A9-3FE33B17E59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86" y="938212"/>
            <a:ext cx="624771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24212"/>
            <a:ext cx="6739283" cy="348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945" y="106357"/>
            <a:ext cx="8229600" cy="1143000"/>
          </a:xfrm>
        </p:spPr>
        <p:txBody>
          <a:bodyPr/>
          <a:lstStyle/>
          <a:p>
            <a:r>
              <a:rPr lang="en-US" dirty="0" smtClean="0"/>
              <a:t>Jackson Prairie Storage Project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02480" y="2110897"/>
            <a:ext cx="2514600" cy="1349188"/>
          </a:xfrm>
        </p:spPr>
        <p:txBody>
          <a:bodyPr/>
          <a:lstStyle/>
          <a:p>
            <a:pPr>
              <a:buNone/>
            </a:pPr>
            <a:r>
              <a:rPr lang="en-US" sz="1200" dirty="0" smtClean="0"/>
              <a:t>Natural Gas Basins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NWP/Williams Pipeline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GTN /TransCanada Pipeline and other connecting pipelines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12296" b="30087"/>
          <a:stretch>
            <a:fillRect/>
          </a:stretch>
        </p:blipFill>
        <p:spPr bwMode="auto">
          <a:xfrm>
            <a:off x="1324382" y="1346746"/>
            <a:ext cx="6135780" cy="5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0332" y="3227359"/>
            <a:ext cx="17526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en-US" b="1" dirty="0">
                <a:latin typeface="Arial Narrow" pitchFamily="34" charset="0"/>
              </a:rPr>
              <a:t>Jackson</a:t>
            </a:r>
            <a:r>
              <a:rPr lang="en-US" b="1" dirty="0">
                <a:latin typeface="Times" pitchFamily="18" charset="0"/>
              </a:rPr>
              <a:t> </a:t>
            </a:r>
            <a:r>
              <a:rPr lang="en-US" b="1" dirty="0">
                <a:latin typeface="Arial Narrow" pitchFamily="34" charset="0"/>
              </a:rPr>
              <a:t>Prairie</a:t>
            </a:r>
            <a:endParaRPr lang="en-US" b="1" dirty="0">
              <a:latin typeface="Times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04682" y="3406588"/>
            <a:ext cx="484094" cy="403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/>
        </p:nvSpPr>
        <p:spPr>
          <a:xfrm>
            <a:off x="2088776" y="3721474"/>
            <a:ext cx="121024" cy="17705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58099" y="3895929"/>
            <a:ext cx="912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Spokane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357577" y="3516343"/>
            <a:ext cx="708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Seattle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57518" y="4417814"/>
            <a:ext cx="96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Grants Pass; Medford</a:t>
            </a:r>
            <a:endParaRPr lang="en-US" sz="1200" dirty="0"/>
          </a:p>
        </p:txBody>
      </p:sp>
      <p:sp>
        <p:nvSpPr>
          <p:cNvPr id="33" name="Flowchart: Connector 32"/>
          <p:cNvSpPr/>
          <p:nvPr/>
        </p:nvSpPr>
        <p:spPr>
          <a:xfrm flipH="1">
            <a:off x="1604679" y="4658823"/>
            <a:ext cx="45719" cy="6557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118" y="2082453"/>
            <a:ext cx="360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54162" y="3893193"/>
            <a:ext cx="834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Portland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3032581"/>
            <a:ext cx="90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Vancouver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065789" y="3810000"/>
            <a:ext cx="71859" cy="885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1964471" y="4031692"/>
            <a:ext cx="45719" cy="10251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383717" y="322735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9538" y="6486525"/>
            <a:ext cx="576262" cy="219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9364-6754-4C5B-A5DA-7769EE6A61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SCN1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180404"/>
            <a:ext cx="8729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Aerial View of Jackson Prairie Compression and Processing Facility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586" y="6477000"/>
            <a:ext cx="2992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* 10 miles south of Chehalis, WA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F5BD02-2F0C-4692-8C7E-81F4E0856AD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228" t="3665" r="37624" b="5930"/>
          <a:stretch>
            <a:fillRect/>
          </a:stretch>
        </p:blipFill>
        <p:spPr bwMode="auto">
          <a:xfrm>
            <a:off x="-12718" y="0"/>
            <a:ext cx="9156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 txBox="1">
            <a:spLocks/>
          </p:cNvSpPr>
          <p:nvPr/>
        </p:nvSpPr>
        <p:spPr>
          <a:xfrm>
            <a:off x="109538" y="6486525"/>
            <a:ext cx="576262" cy="219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EC6CE-AD1C-448F-BC70-03CCE5C6CC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ista_Green">
  <a:themeElements>
    <a:clrScheme name="Avist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2CB34A"/>
      </a:accent4>
      <a:accent5>
        <a:srgbClr val="82C341"/>
      </a:accent5>
      <a:accent6>
        <a:srgbClr val="C4D82E"/>
      </a:accent6>
      <a:hlink>
        <a:srgbClr val="F58021"/>
      </a:hlink>
      <a:folHlink>
        <a:srgbClr val="FDB5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1153</Words>
  <Application>Microsoft Office PowerPoint</Application>
  <PresentationFormat>On-screen Show (4:3)</PresentationFormat>
  <Paragraphs>223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Arial Bold</vt:lpstr>
      <vt:lpstr>Arial Narrow</vt:lpstr>
      <vt:lpstr>Calibri</vt:lpstr>
      <vt:lpstr>Courier New</vt:lpstr>
      <vt:lpstr>Times</vt:lpstr>
      <vt:lpstr>Avista_Green</vt:lpstr>
      <vt:lpstr>Acrobat Document</vt:lpstr>
      <vt:lpstr>Underground Natural Gas Storage</vt:lpstr>
      <vt:lpstr>Major Pipelines</vt:lpstr>
      <vt:lpstr>2016 Quick Facts</vt:lpstr>
      <vt:lpstr>Elements of the Gas Supply Department</vt:lpstr>
      <vt:lpstr>History of Gas Daily Spot Prices</vt:lpstr>
      <vt:lpstr>U.S. Storage Data</vt:lpstr>
      <vt:lpstr>Jackson Prairie Storage Project </vt:lpstr>
      <vt:lpstr>PowerPoint Presentation</vt:lpstr>
      <vt:lpstr>PowerPoint Presentation</vt:lpstr>
      <vt:lpstr>History of Jackson Prairie</vt:lpstr>
      <vt:lpstr>U.S. Storage Fields</vt:lpstr>
      <vt:lpstr>Jackson Prairie Energy and Volume  Daily Energy:  1.2 Bcf/d = 1.2 trillion BTUs</vt:lpstr>
      <vt:lpstr>Jackson Prairie - Benefits</vt:lpstr>
      <vt:lpstr>Aliso Canyon Storage</vt:lpstr>
      <vt:lpstr>Porter Ranch Location</vt:lpstr>
      <vt:lpstr>Aerial View of Aliso Canyon Well Failure</vt:lpstr>
      <vt:lpstr>Aliso Canyon – Jackson Prairie Comparison</vt:lpstr>
      <vt:lpstr>Underground Gas Storage Regulations</vt:lpstr>
    </vt:vector>
  </TitlesOfParts>
  <Company>Avista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driving natural gas prices down?</dc:title>
  <dc:creator>Tom Pardee</dc:creator>
  <cp:lastModifiedBy>Morehouse, Jody</cp:lastModifiedBy>
  <cp:revision>86</cp:revision>
  <cp:lastPrinted>2016-02-02T20:32:37Z</cp:lastPrinted>
  <dcterms:created xsi:type="dcterms:W3CDTF">2015-12-10T15:51:14Z</dcterms:created>
  <dcterms:modified xsi:type="dcterms:W3CDTF">2016-09-26T19:02:50Z</dcterms:modified>
</cp:coreProperties>
</file>